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4" r:id="rId5"/>
    <p:sldMasterId id="2147483675" r:id="rId6"/>
  </p:sldMasterIdLst>
  <p:notesMasterIdLst>
    <p:notesMasterId r:id="rId24"/>
  </p:notesMasterIdLst>
  <p:handoutMasterIdLst>
    <p:handoutMasterId r:id="rId25"/>
  </p:handoutMasterIdLst>
  <p:sldIdLst>
    <p:sldId id="271" r:id="rId7"/>
    <p:sldId id="427" r:id="rId8"/>
    <p:sldId id="281" r:id="rId9"/>
    <p:sldId id="308" r:id="rId10"/>
    <p:sldId id="303" r:id="rId11"/>
    <p:sldId id="428" r:id="rId12"/>
    <p:sldId id="429" r:id="rId13"/>
    <p:sldId id="430" r:id="rId14"/>
    <p:sldId id="431" r:id="rId15"/>
    <p:sldId id="432" r:id="rId16"/>
    <p:sldId id="433" r:id="rId17"/>
    <p:sldId id="312" r:id="rId18"/>
    <p:sldId id="313" r:id="rId19"/>
    <p:sldId id="434" r:id="rId20"/>
    <p:sldId id="310" r:id="rId21"/>
    <p:sldId id="287" r:id="rId22"/>
    <p:sldId id="267" r:id="rId23"/>
  </p:sldIdLst>
  <p:sldSz cx="10691813" cy="7559675"/>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len Thornton" initials="ET" lastIdx="6" clrIdx="0">
    <p:extLst>
      <p:ext uri="{19B8F6BF-5375-455C-9EA6-DF929625EA0E}">
        <p15:presenceInfo xmlns:p15="http://schemas.microsoft.com/office/powerpoint/2012/main" userId="S-1-5-21-3425941141-4006594723-2200959845-3197" providerId="AD"/>
      </p:ext>
    </p:extLst>
  </p:cmAuthor>
  <p:cmAuthor id="2" name="Lynne Towle" initials="LT" lastIdx="15" clrIdx="1">
    <p:extLst>
      <p:ext uri="{19B8F6BF-5375-455C-9EA6-DF929625EA0E}">
        <p15:presenceInfo xmlns:p15="http://schemas.microsoft.com/office/powerpoint/2012/main" userId="Lynne Towle" providerId="None"/>
      </p:ext>
    </p:extLst>
  </p:cmAuthor>
  <p:cmAuthor id="3" name="Julia Paynton" initials="JP" lastIdx="6" clrIdx="2">
    <p:extLst>
      <p:ext uri="{19B8F6BF-5375-455C-9EA6-DF929625EA0E}">
        <p15:presenceInfo xmlns:p15="http://schemas.microsoft.com/office/powerpoint/2012/main" userId="Julia Paynt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772B7"/>
    <a:srgbClr val="E94C33"/>
    <a:srgbClr val="826CAE"/>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046" autoAdjust="0"/>
    <p:restoredTop sz="93647" autoAdjust="0"/>
  </p:normalViewPr>
  <p:slideViewPr>
    <p:cSldViewPr snapToGrid="0">
      <p:cViewPr varScale="1">
        <p:scale>
          <a:sx n="60" d="100"/>
          <a:sy n="60" d="100"/>
        </p:scale>
        <p:origin x="963" y="55"/>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20" d="100"/>
          <a:sy n="120" d="100"/>
        </p:scale>
        <p:origin x="397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780"/>
          </a:xfrm>
          <a:prstGeom prst="rect">
            <a:avLst/>
          </a:prstGeom>
        </p:spPr>
        <p:txBody>
          <a:bodyPr vert="horz" lIns="93936" tIns="46968" rIns="93936" bIns="46968" rtlCol="0"/>
          <a:lstStyle>
            <a:lvl1pPr algn="l">
              <a:defRPr sz="1200"/>
            </a:lvl1pPr>
          </a:lstStyle>
          <a:p>
            <a:endParaRPr lang="en-GB"/>
          </a:p>
        </p:txBody>
      </p:sp>
      <p:sp>
        <p:nvSpPr>
          <p:cNvPr id="3" name="Date Placeholder 2"/>
          <p:cNvSpPr>
            <a:spLocks noGrp="1"/>
          </p:cNvSpPr>
          <p:nvPr>
            <p:ph type="dt" sz="quarter" idx="1"/>
          </p:nvPr>
        </p:nvSpPr>
        <p:spPr>
          <a:xfrm>
            <a:off x="4008705" y="0"/>
            <a:ext cx="3066733" cy="469780"/>
          </a:xfrm>
          <a:prstGeom prst="rect">
            <a:avLst/>
          </a:prstGeom>
        </p:spPr>
        <p:txBody>
          <a:bodyPr vert="horz" lIns="93936" tIns="46968" rIns="93936" bIns="46968" rtlCol="0"/>
          <a:lstStyle>
            <a:lvl1pPr algn="r">
              <a:defRPr sz="1200"/>
            </a:lvl1pPr>
          </a:lstStyle>
          <a:p>
            <a:fld id="{1ECBD586-1C36-4260-A05B-3A1E23DD696F}" type="datetimeFigureOut">
              <a:rPr lang="en-GB" smtClean="0"/>
              <a:t>29/07/2022</a:t>
            </a:fld>
            <a:endParaRPr lang="en-GB"/>
          </a:p>
        </p:txBody>
      </p:sp>
      <p:sp>
        <p:nvSpPr>
          <p:cNvPr id="4" name="Footer Placeholder 3"/>
          <p:cNvSpPr>
            <a:spLocks noGrp="1"/>
          </p:cNvSpPr>
          <p:nvPr>
            <p:ph type="ftr" sz="quarter" idx="2"/>
          </p:nvPr>
        </p:nvSpPr>
        <p:spPr>
          <a:xfrm>
            <a:off x="0" y="8893298"/>
            <a:ext cx="3066733" cy="469779"/>
          </a:xfrm>
          <a:prstGeom prst="rect">
            <a:avLst/>
          </a:prstGeom>
        </p:spPr>
        <p:txBody>
          <a:bodyPr vert="horz" lIns="93936" tIns="46968" rIns="93936" bIns="46968" rtlCol="0" anchor="b"/>
          <a:lstStyle>
            <a:lvl1pPr algn="l">
              <a:defRPr sz="1200"/>
            </a:lvl1pPr>
          </a:lstStyle>
          <a:p>
            <a:endParaRPr lang="en-GB"/>
          </a:p>
        </p:txBody>
      </p:sp>
      <p:sp>
        <p:nvSpPr>
          <p:cNvPr id="5" name="Slide Number Placeholder 4"/>
          <p:cNvSpPr>
            <a:spLocks noGrp="1"/>
          </p:cNvSpPr>
          <p:nvPr>
            <p:ph type="sldNum" sz="quarter" idx="3"/>
          </p:nvPr>
        </p:nvSpPr>
        <p:spPr>
          <a:xfrm>
            <a:off x="4008705" y="8893298"/>
            <a:ext cx="3066733" cy="469779"/>
          </a:xfrm>
          <a:prstGeom prst="rect">
            <a:avLst/>
          </a:prstGeom>
        </p:spPr>
        <p:txBody>
          <a:bodyPr vert="horz" lIns="93936" tIns="46968" rIns="93936" bIns="46968" rtlCol="0" anchor="b"/>
          <a:lstStyle>
            <a:lvl1pPr algn="r">
              <a:defRPr sz="1200"/>
            </a:lvl1pPr>
          </a:lstStyle>
          <a:p>
            <a:fld id="{1CA014E9-8306-4893-BB53-C5D80F65B9C1}" type="slidenum">
              <a:rPr lang="en-GB" smtClean="0"/>
              <a:t>‹#›</a:t>
            </a:fld>
            <a:endParaRPr lang="en-GB"/>
          </a:p>
        </p:txBody>
      </p:sp>
    </p:spTree>
    <p:extLst>
      <p:ext uri="{BB962C8B-B14F-4D97-AF65-F5344CB8AC3E}">
        <p14:creationId xmlns:p14="http://schemas.microsoft.com/office/powerpoint/2010/main" val="354432779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780"/>
          </a:xfrm>
          <a:prstGeom prst="rect">
            <a:avLst/>
          </a:prstGeom>
        </p:spPr>
        <p:txBody>
          <a:bodyPr vert="horz" lIns="93936" tIns="46968" rIns="93936" bIns="46968" rtlCol="0"/>
          <a:lstStyle>
            <a:lvl1pPr algn="l">
              <a:defRPr sz="1200"/>
            </a:lvl1pPr>
          </a:lstStyle>
          <a:p>
            <a:endParaRPr lang="en-GB"/>
          </a:p>
        </p:txBody>
      </p:sp>
      <p:sp>
        <p:nvSpPr>
          <p:cNvPr id="3" name="Date Placeholder 2"/>
          <p:cNvSpPr>
            <a:spLocks noGrp="1"/>
          </p:cNvSpPr>
          <p:nvPr>
            <p:ph type="dt" idx="1"/>
          </p:nvPr>
        </p:nvSpPr>
        <p:spPr>
          <a:xfrm>
            <a:off x="4008705" y="0"/>
            <a:ext cx="3066733" cy="469780"/>
          </a:xfrm>
          <a:prstGeom prst="rect">
            <a:avLst/>
          </a:prstGeom>
        </p:spPr>
        <p:txBody>
          <a:bodyPr vert="horz" lIns="93936" tIns="46968" rIns="93936" bIns="46968" rtlCol="0"/>
          <a:lstStyle>
            <a:lvl1pPr algn="r">
              <a:defRPr sz="1200"/>
            </a:lvl1pPr>
          </a:lstStyle>
          <a:p>
            <a:fld id="{8DD8BA28-EE1E-4B8F-9349-37F42809C967}" type="datetimeFigureOut">
              <a:rPr lang="en-GB" smtClean="0"/>
              <a:t>29/07/2022</a:t>
            </a:fld>
            <a:endParaRPr lang="en-GB"/>
          </a:p>
        </p:txBody>
      </p:sp>
      <p:sp>
        <p:nvSpPr>
          <p:cNvPr id="4" name="Slide Image Placeholder 3"/>
          <p:cNvSpPr>
            <a:spLocks noGrp="1" noRot="1" noChangeAspect="1"/>
          </p:cNvSpPr>
          <p:nvPr>
            <p:ph type="sldImg" idx="2"/>
          </p:nvPr>
        </p:nvSpPr>
        <p:spPr>
          <a:xfrm>
            <a:off x="1303338" y="1169988"/>
            <a:ext cx="4470400" cy="3160712"/>
          </a:xfrm>
          <a:prstGeom prst="rect">
            <a:avLst/>
          </a:prstGeom>
          <a:noFill/>
          <a:ln w="12700">
            <a:solidFill>
              <a:prstClr val="black"/>
            </a:solidFill>
          </a:ln>
        </p:spPr>
        <p:txBody>
          <a:bodyPr vert="horz" lIns="93936" tIns="46968" rIns="93936" bIns="46968" rtlCol="0" anchor="ctr"/>
          <a:lstStyle/>
          <a:p>
            <a:endParaRPr lang="en-GB"/>
          </a:p>
        </p:txBody>
      </p:sp>
      <p:sp>
        <p:nvSpPr>
          <p:cNvPr id="5" name="Notes Placeholder 4"/>
          <p:cNvSpPr>
            <a:spLocks noGrp="1"/>
          </p:cNvSpPr>
          <p:nvPr>
            <p:ph type="body" sz="quarter" idx="3"/>
          </p:nvPr>
        </p:nvSpPr>
        <p:spPr>
          <a:xfrm>
            <a:off x="707708" y="4505980"/>
            <a:ext cx="5661660" cy="3686711"/>
          </a:xfrm>
          <a:prstGeom prst="rect">
            <a:avLst/>
          </a:prstGeom>
        </p:spPr>
        <p:txBody>
          <a:bodyPr vert="horz" lIns="93936" tIns="46968" rIns="93936"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893298"/>
            <a:ext cx="3066733" cy="469779"/>
          </a:xfrm>
          <a:prstGeom prst="rect">
            <a:avLst/>
          </a:prstGeom>
        </p:spPr>
        <p:txBody>
          <a:bodyPr vert="horz" lIns="93936" tIns="46968" rIns="93936" bIns="46968" rtlCol="0" anchor="b"/>
          <a:lstStyle>
            <a:lvl1pPr algn="l">
              <a:defRPr sz="1200"/>
            </a:lvl1pPr>
          </a:lstStyle>
          <a:p>
            <a:endParaRPr lang="en-GB"/>
          </a:p>
        </p:txBody>
      </p:sp>
      <p:sp>
        <p:nvSpPr>
          <p:cNvPr id="7" name="Slide Number Placeholder 6"/>
          <p:cNvSpPr>
            <a:spLocks noGrp="1"/>
          </p:cNvSpPr>
          <p:nvPr>
            <p:ph type="sldNum" sz="quarter" idx="5"/>
          </p:nvPr>
        </p:nvSpPr>
        <p:spPr>
          <a:xfrm>
            <a:off x="4008705" y="8893298"/>
            <a:ext cx="3066733" cy="469779"/>
          </a:xfrm>
          <a:prstGeom prst="rect">
            <a:avLst/>
          </a:prstGeom>
        </p:spPr>
        <p:txBody>
          <a:bodyPr vert="horz" lIns="93936" tIns="46968" rIns="93936" bIns="46968" rtlCol="0" anchor="b"/>
          <a:lstStyle>
            <a:lvl1pPr algn="r">
              <a:defRPr sz="1200"/>
            </a:lvl1pPr>
          </a:lstStyle>
          <a:p>
            <a:fld id="{D8B1A029-17D5-4BDF-A530-870AD8936533}" type="slidenum">
              <a:rPr lang="en-GB" smtClean="0"/>
              <a:t>‹#›</a:t>
            </a:fld>
            <a:endParaRPr lang="en-GB"/>
          </a:p>
        </p:txBody>
      </p:sp>
    </p:spTree>
    <p:extLst>
      <p:ext uri="{BB962C8B-B14F-4D97-AF65-F5344CB8AC3E}">
        <p14:creationId xmlns:p14="http://schemas.microsoft.com/office/powerpoint/2010/main" val="93729519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8B1A029-17D5-4BDF-A530-870AD8936533}" type="slidenum">
              <a:rPr lang="en-GB" smtClean="0"/>
              <a:t>1</a:t>
            </a:fld>
            <a:endParaRPr lang="en-GB"/>
          </a:p>
        </p:txBody>
      </p:sp>
    </p:spTree>
    <p:extLst>
      <p:ext uri="{BB962C8B-B14F-4D97-AF65-F5344CB8AC3E}">
        <p14:creationId xmlns:p14="http://schemas.microsoft.com/office/powerpoint/2010/main" val="1385622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8B1A029-17D5-4BDF-A530-870AD8936533}" type="slidenum">
              <a:rPr lang="en-GB" smtClean="0"/>
              <a:t>10</a:t>
            </a:fld>
            <a:endParaRPr lang="en-GB"/>
          </a:p>
        </p:txBody>
      </p:sp>
    </p:spTree>
    <p:extLst>
      <p:ext uri="{BB962C8B-B14F-4D97-AF65-F5344CB8AC3E}">
        <p14:creationId xmlns:p14="http://schemas.microsoft.com/office/powerpoint/2010/main" val="3508956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8B1A029-17D5-4BDF-A530-870AD8936533}" type="slidenum">
              <a:rPr lang="en-GB" smtClean="0"/>
              <a:t>11</a:t>
            </a:fld>
            <a:endParaRPr lang="en-GB"/>
          </a:p>
        </p:txBody>
      </p:sp>
    </p:spTree>
    <p:extLst>
      <p:ext uri="{BB962C8B-B14F-4D97-AF65-F5344CB8AC3E}">
        <p14:creationId xmlns:p14="http://schemas.microsoft.com/office/powerpoint/2010/main" val="3557145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8B1A029-17D5-4BDF-A530-870AD8936533}" type="slidenum">
              <a:rPr lang="en-GB" smtClean="0"/>
              <a:t>12</a:t>
            </a:fld>
            <a:endParaRPr lang="en-GB"/>
          </a:p>
        </p:txBody>
      </p:sp>
    </p:spTree>
    <p:extLst>
      <p:ext uri="{BB962C8B-B14F-4D97-AF65-F5344CB8AC3E}">
        <p14:creationId xmlns:p14="http://schemas.microsoft.com/office/powerpoint/2010/main" val="1533761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8B1A029-17D5-4BDF-A530-870AD8936533}" type="slidenum">
              <a:rPr lang="en-GB" smtClean="0"/>
              <a:t>13</a:t>
            </a:fld>
            <a:endParaRPr lang="en-GB"/>
          </a:p>
        </p:txBody>
      </p:sp>
    </p:spTree>
    <p:extLst>
      <p:ext uri="{BB962C8B-B14F-4D97-AF65-F5344CB8AC3E}">
        <p14:creationId xmlns:p14="http://schemas.microsoft.com/office/powerpoint/2010/main" val="2443303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D8B1A029-17D5-4BDF-A530-870AD8936533}" type="slidenum">
              <a:rPr lang="en-GB" smtClean="0"/>
              <a:t>15</a:t>
            </a:fld>
            <a:endParaRPr lang="en-GB" dirty="0"/>
          </a:p>
        </p:txBody>
      </p:sp>
    </p:spTree>
    <p:extLst>
      <p:ext uri="{BB962C8B-B14F-4D97-AF65-F5344CB8AC3E}">
        <p14:creationId xmlns:p14="http://schemas.microsoft.com/office/powerpoint/2010/main" val="4115583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D8B1A029-17D5-4BDF-A530-870AD8936533}" type="slidenum">
              <a:rPr lang="en-GB" smtClean="0"/>
              <a:t>16</a:t>
            </a:fld>
            <a:endParaRPr lang="en-GB"/>
          </a:p>
        </p:txBody>
      </p:sp>
    </p:spTree>
    <p:extLst>
      <p:ext uri="{BB962C8B-B14F-4D97-AF65-F5344CB8AC3E}">
        <p14:creationId xmlns:p14="http://schemas.microsoft.com/office/powerpoint/2010/main" val="26294269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8B1A029-17D5-4BDF-A530-870AD8936533}" type="slidenum">
              <a:rPr lang="en-GB" smtClean="0"/>
              <a:t>17</a:t>
            </a:fld>
            <a:endParaRPr lang="en-GB" dirty="0"/>
          </a:p>
        </p:txBody>
      </p:sp>
    </p:spTree>
    <p:extLst>
      <p:ext uri="{BB962C8B-B14F-4D97-AF65-F5344CB8AC3E}">
        <p14:creationId xmlns:p14="http://schemas.microsoft.com/office/powerpoint/2010/main" val="4129746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8B1A029-17D5-4BDF-A530-870AD8936533}" type="slidenum">
              <a:rPr lang="en-GB" smtClean="0"/>
              <a:t>2</a:t>
            </a:fld>
            <a:endParaRPr lang="en-GB"/>
          </a:p>
        </p:txBody>
      </p:sp>
    </p:spTree>
    <p:extLst>
      <p:ext uri="{BB962C8B-B14F-4D97-AF65-F5344CB8AC3E}">
        <p14:creationId xmlns:p14="http://schemas.microsoft.com/office/powerpoint/2010/main" val="3911107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131" indent="-176131" defTabSz="939363">
              <a:buFont typeface="Arial" panose="020B0604020202020204" pitchFamily="34" charset="0"/>
              <a:buChar char="•"/>
              <a:defRPr/>
            </a:pPr>
            <a:endParaRPr lang="en-US" baseline="0" dirty="0"/>
          </a:p>
          <a:p>
            <a:pPr marL="176131" indent="-176131" defTabSz="939363">
              <a:buFont typeface="Arial" panose="020B0604020202020204" pitchFamily="34" charset="0"/>
              <a:buChar char="•"/>
              <a:defRPr/>
            </a:pPr>
            <a:endParaRPr lang="en-US" baseline="0" dirty="0"/>
          </a:p>
        </p:txBody>
      </p:sp>
      <p:sp>
        <p:nvSpPr>
          <p:cNvPr id="4" name="Slide Number Placeholder 3"/>
          <p:cNvSpPr>
            <a:spLocks noGrp="1"/>
          </p:cNvSpPr>
          <p:nvPr>
            <p:ph type="sldNum" sz="quarter" idx="10"/>
          </p:nvPr>
        </p:nvSpPr>
        <p:spPr/>
        <p:txBody>
          <a:bodyPr/>
          <a:lstStyle/>
          <a:p>
            <a:fld id="{D8B1A029-17D5-4BDF-A530-870AD8936533}" type="slidenum">
              <a:rPr lang="en-GB" smtClean="0"/>
              <a:t>3</a:t>
            </a:fld>
            <a:endParaRPr lang="en-GB"/>
          </a:p>
        </p:txBody>
      </p:sp>
    </p:spTree>
    <p:extLst>
      <p:ext uri="{BB962C8B-B14F-4D97-AF65-F5344CB8AC3E}">
        <p14:creationId xmlns:p14="http://schemas.microsoft.com/office/powerpoint/2010/main" val="4265560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B1A029-17D5-4BDF-A530-870AD8936533}" type="slidenum">
              <a:rPr lang="en-GB" smtClean="0"/>
              <a:t>4</a:t>
            </a:fld>
            <a:endParaRPr lang="en-GB" dirty="0"/>
          </a:p>
        </p:txBody>
      </p:sp>
    </p:spTree>
    <p:extLst>
      <p:ext uri="{BB962C8B-B14F-4D97-AF65-F5344CB8AC3E}">
        <p14:creationId xmlns:p14="http://schemas.microsoft.com/office/powerpoint/2010/main" val="3191858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D8B1A029-17D5-4BDF-A530-870AD8936533}" type="slidenum">
              <a:rPr lang="en-GB" smtClean="0"/>
              <a:t>5</a:t>
            </a:fld>
            <a:endParaRPr lang="en-GB" dirty="0"/>
          </a:p>
        </p:txBody>
      </p:sp>
    </p:spTree>
    <p:extLst>
      <p:ext uri="{BB962C8B-B14F-4D97-AF65-F5344CB8AC3E}">
        <p14:creationId xmlns:p14="http://schemas.microsoft.com/office/powerpoint/2010/main" val="4264727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8B1A029-17D5-4BDF-A530-870AD8936533}" type="slidenum">
              <a:rPr lang="en-GB" smtClean="0"/>
              <a:t>6</a:t>
            </a:fld>
            <a:endParaRPr lang="en-GB"/>
          </a:p>
        </p:txBody>
      </p:sp>
    </p:spTree>
    <p:extLst>
      <p:ext uri="{BB962C8B-B14F-4D97-AF65-F5344CB8AC3E}">
        <p14:creationId xmlns:p14="http://schemas.microsoft.com/office/powerpoint/2010/main" val="1974901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8B1A029-17D5-4BDF-A530-870AD8936533}" type="slidenum">
              <a:rPr lang="en-GB" smtClean="0"/>
              <a:t>7</a:t>
            </a:fld>
            <a:endParaRPr lang="en-GB"/>
          </a:p>
        </p:txBody>
      </p:sp>
    </p:spTree>
    <p:extLst>
      <p:ext uri="{BB962C8B-B14F-4D97-AF65-F5344CB8AC3E}">
        <p14:creationId xmlns:p14="http://schemas.microsoft.com/office/powerpoint/2010/main" val="3992123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8B1A029-17D5-4BDF-A530-870AD8936533}" type="slidenum">
              <a:rPr lang="en-GB" smtClean="0"/>
              <a:t>8</a:t>
            </a:fld>
            <a:endParaRPr lang="en-GB"/>
          </a:p>
        </p:txBody>
      </p:sp>
    </p:spTree>
    <p:extLst>
      <p:ext uri="{BB962C8B-B14F-4D97-AF65-F5344CB8AC3E}">
        <p14:creationId xmlns:p14="http://schemas.microsoft.com/office/powerpoint/2010/main" val="2478683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8B1A029-17D5-4BDF-A530-870AD8936533}" type="slidenum">
              <a:rPr lang="en-GB" smtClean="0"/>
              <a:t>9</a:t>
            </a:fld>
            <a:endParaRPr lang="en-GB"/>
          </a:p>
        </p:txBody>
      </p:sp>
    </p:spTree>
    <p:extLst>
      <p:ext uri="{BB962C8B-B14F-4D97-AF65-F5344CB8AC3E}">
        <p14:creationId xmlns:p14="http://schemas.microsoft.com/office/powerpoint/2010/main" val="21116097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53607" y="1603193"/>
            <a:ext cx="9503144" cy="5108713"/>
          </a:xfrm>
          <a:prstGeom prst="rect">
            <a:avLst/>
          </a:prstGeom>
        </p:spPr>
        <p:txBody>
          <a:bodyPr>
            <a:normAutofit/>
          </a:bodyPr>
          <a:lstStyle>
            <a:lvl1pPr marL="285750" indent="-285750" algn="l">
              <a:buFont typeface="Arial" panose="020B0604020202020204" pitchFamily="34" charset="0"/>
              <a:buChar char="•"/>
              <a:defRPr sz="2400" baseline="0">
                <a:latin typeface="+mn-lt"/>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dirty="0"/>
              <a:t>Body text – Calibri body, no smaller than point size 18</a:t>
            </a:r>
          </a:p>
        </p:txBody>
      </p:sp>
      <p:sp>
        <p:nvSpPr>
          <p:cNvPr id="5" name="Footer Placeholder 4"/>
          <p:cNvSpPr>
            <a:spLocks noGrp="1"/>
          </p:cNvSpPr>
          <p:nvPr>
            <p:ph type="ftr" sz="quarter" idx="11"/>
          </p:nvPr>
        </p:nvSpPr>
        <p:spPr>
          <a:xfrm>
            <a:off x="569843" y="7006700"/>
            <a:ext cx="6580307" cy="402483"/>
          </a:xfrm>
          <a:prstGeom prst="rect">
            <a:avLst/>
          </a:prstGeom>
        </p:spPr>
        <p:txBody>
          <a:bodyPr/>
          <a:lstStyle>
            <a:lvl1pPr>
              <a:defRPr>
                <a:solidFill>
                  <a:schemeClr val="tx1"/>
                </a:solidFill>
              </a:defRPr>
            </a:lvl1pPr>
          </a:lstStyle>
          <a:p>
            <a:r>
              <a:rPr lang="en-GB" dirty="0"/>
              <a:t>literacytrust.org.uk</a:t>
            </a:r>
          </a:p>
        </p:txBody>
      </p:sp>
      <p:sp>
        <p:nvSpPr>
          <p:cNvPr id="6" name="Slide Number Placeholder 5"/>
          <p:cNvSpPr>
            <a:spLocks noGrp="1"/>
          </p:cNvSpPr>
          <p:nvPr>
            <p:ph type="sldNum" sz="quarter" idx="12"/>
          </p:nvPr>
        </p:nvSpPr>
        <p:spPr>
          <a:xfrm>
            <a:off x="7551093" y="7006700"/>
            <a:ext cx="2405658" cy="402483"/>
          </a:xfrm>
          <a:prstGeom prst="rect">
            <a:avLst/>
          </a:prstGeom>
        </p:spPr>
        <p:txBody>
          <a:bodyPr/>
          <a:lstStyle/>
          <a:p>
            <a:pPr algn="r"/>
            <a:fld id="{906567F9-CC0D-4FD6-8CF0-FE17D7DE3DCF}" type="slidenum">
              <a:rPr lang="en-GB" smtClean="0"/>
              <a:pPr algn="r"/>
              <a:t>‹#›</a:t>
            </a:fld>
            <a:endParaRPr lang="en-GB" dirty="0"/>
          </a:p>
        </p:txBody>
      </p:sp>
      <p:sp>
        <p:nvSpPr>
          <p:cNvPr id="7" name="Rectangle 6"/>
          <p:cNvSpPr/>
          <p:nvPr userDrawn="1"/>
        </p:nvSpPr>
        <p:spPr>
          <a:xfrm>
            <a:off x="0" y="-94708"/>
            <a:ext cx="10691813" cy="1550504"/>
          </a:xfrm>
          <a:prstGeom prst="rect">
            <a:avLst/>
          </a:prstGeom>
          <a:solidFill>
            <a:srgbClr val="47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ctrTitle" hasCustomPrompt="1"/>
          </p:nvPr>
        </p:nvSpPr>
        <p:spPr>
          <a:xfrm>
            <a:off x="1596887" y="70944"/>
            <a:ext cx="8359864" cy="1219200"/>
          </a:xfrm>
          <a:prstGeom prst="rect">
            <a:avLst/>
          </a:prstGeom>
        </p:spPr>
        <p:txBody>
          <a:bodyPr anchor="b">
            <a:normAutofit/>
          </a:bodyPr>
          <a:lstStyle>
            <a:lvl1pPr algn="l">
              <a:defRPr sz="4400" b="1" spc="100" baseline="0">
                <a:solidFill>
                  <a:schemeClr val="bg1"/>
                </a:solidFill>
                <a:latin typeface="+mn-lt"/>
              </a:defRPr>
            </a:lvl1pPr>
          </a:lstStyle>
          <a:p>
            <a:r>
              <a:rPr lang="en-US" dirty="0"/>
              <a:t>Heading here – Calibri Body, bold, point size 44</a:t>
            </a:r>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0353" y="331683"/>
            <a:ext cx="882944" cy="880891"/>
          </a:xfrm>
          <a:prstGeom prst="rect">
            <a:avLst/>
          </a:prstGeom>
        </p:spPr>
      </p:pic>
    </p:spTree>
    <p:extLst>
      <p:ext uri="{BB962C8B-B14F-4D97-AF65-F5344CB8AC3E}">
        <p14:creationId xmlns:p14="http://schemas.microsoft.com/office/powerpoint/2010/main" val="3407169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600" y="503238"/>
            <a:ext cx="3448050" cy="17653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4545013" y="1089025"/>
            <a:ext cx="5413375" cy="5372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736600" y="2268538"/>
            <a:ext cx="3448050" cy="42005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35013" y="7007225"/>
            <a:ext cx="2405062" cy="401638"/>
          </a:xfrm>
          <a:prstGeom prst="rect">
            <a:avLst/>
          </a:prstGeom>
        </p:spPr>
        <p:txBody>
          <a:bodyPr/>
          <a:lstStyle/>
          <a:p>
            <a:fld id="{D68C3BEB-8B58-4BA0-B216-7CB3BD1BDCEF}" type="datetimeFigureOut">
              <a:rPr lang="en-GB" smtClean="0"/>
              <a:t>29/07/2022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7551738" y="7007225"/>
            <a:ext cx="2405062" cy="401638"/>
          </a:xfrm>
          <a:prstGeom prst="rect">
            <a:avLst/>
          </a:prstGeom>
        </p:spPr>
        <p:txBody>
          <a:bodyPr/>
          <a:lstStyle/>
          <a:p>
            <a:fld id="{A1C4951C-A732-4FE1-A8AE-E2807F926F94}" type="slidenum">
              <a:rPr lang="en-GB" smtClean="0"/>
              <a:t>‹#›</a:t>
            </a:fld>
            <a:endParaRPr lang="en-GB"/>
          </a:p>
        </p:txBody>
      </p:sp>
    </p:spTree>
    <p:extLst>
      <p:ext uri="{BB962C8B-B14F-4D97-AF65-F5344CB8AC3E}">
        <p14:creationId xmlns:p14="http://schemas.microsoft.com/office/powerpoint/2010/main" val="52485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735013" y="7007225"/>
            <a:ext cx="2405062" cy="401638"/>
          </a:xfrm>
          <a:prstGeom prst="rect">
            <a:avLst/>
          </a:prstGeom>
        </p:spPr>
        <p:txBody>
          <a:bodyPr/>
          <a:lstStyle/>
          <a:p>
            <a:fld id="{D68C3BEB-8B58-4BA0-B216-7CB3BD1BDCEF}" type="datetimeFigureOut">
              <a:rPr lang="en-GB" smtClean="0"/>
              <a:t>29/07/2022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7551738" y="7007225"/>
            <a:ext cx="2405062" cy="401638"/>
          </a:xfrm>
          <a:prstGeom prst="rect">
            <a:avLst/>
          </a:prstGeom>
        </p:spPr>
        <p:txBody>
          <a:bodyPr/>
          <a:lstStyle/>
          <a:p>
            <a:fld id="{A1C4951C-A732-4FE1-A8AE-E2807F926F94}" type="slidenum">
              <a:rPr lang="en-GB" smtClean="0"/>
              <a:t>‹#›</a:t>
            </a:fld>
            <a:endParaRPr lang="en-GB"/>
          </a:p>
        </p:txBody>
      </p:sp>
    </p:spTree>
    <p:extLst>
      <p:ext uri="{BB962C8B-B14F-4D97-AF65-F5344CB8AC3E}">
        <p14:creationId xmlns:p14="http://schemas.microsoft.com/office/powerpoint/2010/main" val="1156403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886" y="1237197"/>
            <a:ext cx="9088041" cy="2631887"/>
          </a:xfrm>
        </p:spPr>
        <p:txBody>
          <a:bodyPr anchor="b"/>
          <a:lstStyle>
            <a:lvl1pPr algn="ctr">
              <a:defRPr sz="6614"/>
            </a:lvl1pPr>
          </a:lstStyle>
          <a:p>
            <a:r>
              <a:rPr lang="en-US"/>
              <a:t>Click to edit Master title style</a:t>
            </a:r>
            <a:endParaRPr lang="en-US" dirty="0"/>
          </a:p>
        </p:txBody>
      </p:sp>
      <p:sp>
        <p:nvSpPr>
          <p:cNvPr id="3" name="Subtitle 2"/>
          <p:cNvSpPr>
            <a:spLocks noGrp="1"/>
          </p:cNvSpPr>
          <p:nvPr>
            <p:ph type="subTitle" idx="1"/>
          </p:nvPr>
        </p:nvSpPr>
        <p:spPr>
          <a:xfrm>
            <a:off x="1336477" y="3970580"/>
            <a:ext cx="8018860"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08F1C5F-1A9E-4DE4-8B5F-1EE47AE964D7}" type="datetimeFigureOut">
              <a:rPr lang="en-GB" smtClean="0">
                <a:solidFill>
                  <a:prstClr val="black">
                    <a:tint val="75000"/>
                  </a:prstClr>
                </a:solidFill>
              </a:rPr>
              <a:pPr/>
              <a:t>29/07/2022</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3B2C8DB-855E-47E1-9310-77CF958FDD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6891010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8F1C5F-1A9E-4DE4-8B5F-1EE47AE964D7}" type="datetimeFigureOut">
              <a:rPr lang="en-GB" smtClean="0">
                <a:solidFill>
                  <a:prstClr val="black">
                    <a:tint val="75000"/>
                  </a:prstClr>
                </a:solidFill>
              </a:rPr>
              <a:pPr/>
              <a:t>29/07/2022</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3B2C8DB-855E-47E1-9310-77CF958FDD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4380870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9494" y="1884671"/>
            <a:ext cx="9221689" cy="3144614"/>
          </a:xfrm>
        </p:spPr>
        <p:txBody>
          <a:bodyPr anchor="b"/>
          <a:lstStyle>
            <a:lvl1pPr>
              <a:defRPr sz="6614"/>
            </a:lvl1pPr>
          </a:lstStyle>
          <a:p>
            <a:r>
              <a:rPr lang="en-US"/>
              <a:t>Click to edit Master title style</a:t>
            </a:r>
            <a:endParaRPr lang="en-US" dirty="0"/>
          </a:p>
        </p:txBody>
      </p:sp>
      <p:sp>
        <p:nvSpPr>
          <p:cNvPr id="3" name="Text Placeholder 2"/>
          <p:cNvSpPr>
            <a:spLocks noGrp="1"/>
          </p:cNvSpPr>
          <p:nvPr>
            <p:ph type="body" idx="1"/>
          </p:nvPr>
        </p:nvSpPr>
        <p:spPr>
          <a:xfrm>
            <a:off x="729494" y="5059035"/>
            <a:ext cx="9221689" cy="1653678"/>
          </a:xfrm>
        </p:spPr>
        <p:txBody>
          <a:bodyPr/>
          <a:lstStyle>
            <a:lvl1pPr marL="0" indent="0">
              <a:buNone/>
              <a:defRPr sz="2646">
                <a:solidFill>
                  <a:schemeClr val="tx1"/>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8F1C5F-1A9E-4DE4-8B5F-1EE47AE964D7}" type="datetimeFigureOut">
              <a:rPr lang="en-GB" smtClean="0">
                <a:solidFill>
                  <a:prstClr val="black">
                    <a:tint val="75000"/>
                  </a:prstClr>
                </a:solidFill>
              </a:rPr>
              <a:pPr/>
              <a:t>29/07/2022</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3B2C8DB-855E-47E1-9310-77CF958FDD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9335579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35062" y="2012414"/>
            <a:ext cx="4544021" cy="479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412730" y="2012414"/>
            <a:ext cx="4544021" cy="479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08F1C5F-1A9E-4DE4-8B5F-1EE47AE964D7}" type="datetimeFigureOut">
              <a:rPr lang="en-GB" smtClean="0">
                <a:solidFill>
                  <a:prstClr val="black">
                    <a:tint val="75000"/>
                  </a:prstClr>
                </a:solidFill>
              </a:rPr>
              <a:pPr/>
              <a:t>29/07/2022</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3B2C8DB-855E-47E1-9310-77CF958FDD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479425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6455" y="402484"/>
            <a:ext cx="9221689" cy="1461188"/>
          </a:xfrm>
        </p:spPr>
        <p:txBody>
          <a:bodyPr/>
          <a:lstStyle/>
          <a:p>
            <a:r>
              <a:rPr lang="en-US"/>
              <a:t>Click to edit Master title style</a:t>
            </a:r>
            <a:endParaRPr lang="en-US" dirty="0"/>
          </a:p>
        </p:txBody>
      </p:sp>
      <p:sp>
        <p:nvSpPr>
          <p:cNvPr id="3" name="Text Placeholder 2"/>
          <p:cNvSpPr>
            <a:spLocks noGrp="1"/>
          </p:cNvSpPr>
          <p:nvPr>
            <p:ph type="body" idx="1"/>
          </p:nvPr>
        </p:nvSpPr>
        <p:spPr>
          <a:xfrm>
            <a:off x="736456" y="1853171"/>
            <a:ext cx="4523137"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4" name="Content Placeholder 3"/>
          <p:cNvSpPr>
            <a:spLocks noGrp="1"/>
          </p:cNvSpPr>
          <p:nvPr>
            <p:ph sz="half" idx="2"/>
          </p:nvPr>
        </p:nvSpPr>
        <p:spPr>
          <a:xfrm>
            <a:off x="736456" y="2761381"/>
            <a:ext cx="4523137" cy="40615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412731" y="1853171"/>
            <a:ext cx="4545413"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US"/>
              <a:t>Click to edit Master text styles</a:t>
            </a:r>
          </a:p>
        </p:txBody>
      </p:sp>
      <p:sp>
        <p:nvSpPr>
          <p:cNvPr id="6" name="Content Placeholder 5"/>
          <p:cNvSpPr>
            <a:spLocks noGrp="1"/>
          </p:cNvSpPr>
          <p:nvPr>
            <p:ph sz="quarter" idx="4"/>
          </p:nvPr>
        </p:nvSpPr>
        <p:spPr>
          <a:xfrm>
            <a:off x="5412731" y="2761381"/>
            <a:ext cx="4545413" cy="40615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8F1C5F-1A9E-4DE4-8B5F-1EE47AE964D7}" type="datetimeFigureOut">
              <a:rPr lang="en-GB" smtClean="0">
                <a:solidFill>
                  <a:prstClr val="black">
                    <a:tint val="75000"/>
                  </a:prstClr>
                </a:solidFill>
              </a:rPr>
              <a:pPr/>
              <a:t>29/07/2022</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B3B2C8DB-855E-47E1-9310-77CF958FDD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7162390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08F1C5F-1A9E-4DE4-8B5F-1EE47AE964D7}" type="datetimeFigureOut">
              <a:rPr lang="en-GB" smtClean="0">
                <a:solidFill>
                  <a:prstClr val="black">
                    <a:tint val="75000"/>
                  </a:prstClr>
                </a:solidFill>
              </a:rPr>
              <a:pPr/>
              <a:t>29/07/2022</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B3B2C8DB-855E-47E1-9310-77CF958FDD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8637246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8F1C5F-1A9E-4DE4-8B5F-1EE47AE964D7}" type="datetimeFigureOut">
              <a:rPr lang="en-GB" smtClean="0">
                <a:solidFill>
                  <a:prstClr val="black">
                    <a:tint val="75000"/>
                  </a:prstClr>
                </a:solidFill>
              </a:rPr>
              <a:pPr/>
              <a:t>29/07/2022</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B3B2C8DB-855E-47E1-9310-77CF958FDD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7712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en-US"/>
              <a:t>Click to edit Master title style</a:t>
            </a:r>
            <a:endParaRPr lang="en-US" dirty="0"/>
          </a:p>
        </p:txBody>
      </p:sp>
      <p:sp>
        <p:nvSpPr>
          <p:cNvPr id="3" name="Content Placeholder 2"/>
          <p:cNvSpPr>
            <a:spLocks noGrp="1"/>
          </p:cNvSpPr>
          <p:nvPr>
            <p:ph idx="1"/>
          </p:nvPr>
        </p:nvSpPr>
        <p:spPr>
          <a:xfrm>
            <a:off x="4545413" y="1088455"/>
            <a:ext cx="5412730"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US"/>
              <a:t>Click to edit Master text styles</a:t>
            </a:r>
          </a:p>
        </p:txBody>
      </p:sp>
      <p:sp>
        <p:nvSpPr>
          <p:cNvPr id="5" name="Date Placeholder 4"/>
          <p:cNvSpPr>
            <a:spLocks noGrp="1"/>
          </p:cNvSpPr>
          <p:nvPr>
            <p:ph type="dt" sz="half" idx="10"/>
          </p:nvPr>
        </p:nvSpPr>
        <p:spPr/>
        <p:txBody>
          <a:bodyPr/>
          <a:lstStyle/>
          <a:p>
            <a:fld id="{208F1C5F-1A9E-4DE4-8B5F-1EE47AE964D7}" type="datetimeFigureOut">
              <a:rPr lang="en-GB" smtClean="0">
                <a:solidFill>
                  <a:prstClr val="black">
                    <a:tint val="75000"/>
                  </a:prstClr>
                </a:solidFill>
              </a:rPr>
              <a:pPr/>
              <a:t>29/07/2022</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3B2C8DB-855E-47E1-9310-77CF958FDD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347975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9832" y="6888729"/>
            <a:ext cx="670946" cy="670946"/>
          </a:xfrm>
          <a:prstGeom prst="rect">
            <a:avLst/>
          </a:prstGeom>
        </p:spPr>
      </p:pic>
      <p:sp>
        <p:nvSpPr>
          <p:cNvPr id="4" name="Rectangle 3"/>
          <p:cNvSpPr/>
          <p:nvPr userDrawn="1"/>
        </p:nvSpPr>
        <p:spPr>
          <a:xfrm flipH="1">
            <a:off x="0" y="0"/>
            <a:ext cx="3139013" cy="7559675"/>
          </a:xfrm>
          <a:prstGeom prst="rect">
            <a:avLst/>
          </a:prstGeom>
          <a:solidFill>
            <a:srgbClr val="47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Rectangle 1"/>
          <p:cNvSpPr/>
          <p:nvPr userDrawn="1"/>
        </p:nvSpPr>
        <p:spPr>
          <a:xfrm>
            <a:off x="3389479" y="6166310"/>
            <a:ext cx="7109842" cy="907941"/>
          </a:xfrm>
          <a:prstGeom prst="rect">
            <a:avLst/>
          </a:prstGeom>
        </p:spPr>
        <p:txBody>
          <a:bodyPr wrap="square">
            <a:spAutoFit/>
          </a:bodyPr>
          <a:lstStyle/>
          <a:p>
            <a:pPr>
              <a:spcAft>
                <a:spcPts val="0"/>
              </a:spcAft>
              <a:tabLst>
                <a:tab pos="2865755" algn="ctr"/>
                <a:tab pos="5731510" algn="r"/>
              </a:tabLst>
            </a:pPr>
            <a:r>
              <a:rPr lang="en-GB"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National Literacy Trust 2020</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tabLst>
                <a:tab pos="2865755" algn="ctr"/>
                <a:tab pos="5731510" algn="r"/>
              </a:tabLst>
            </a:pPr>
            <a:r>
              <a:rPr lang="en-GB"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 020 7587 1842   W: literacytrust.org.uk   Twitter: @</a:t>
            </a:r>
            <a:r>
              <a:rPr lang="en-GB" sz="12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Literacy_Trust</a:t>
            </a:r>
            <a:r>
              <a:rPr lang="en-GB"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Facebook: </a:t>
            </a:r>
            <a:r>
              <a:rPr lang="en-GB" sz="1200" dirty="0" err="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nationalliteracytrust</a:t>
            </a:r>
            <a:endPar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tabLst>
                <a:tab pos="2865755" algn="ctr"/>
                <a:tab pos="5731510" algn="r"/>
              </a:tabLst>
            </a:pPr>
            <a:r>
              <a:rPr lang="en-GB"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4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tabLst>
                <a:tab pos="2865755" algn="ctr"/>
                <a:tab pos="5731510" algn="r"/>
              </a:tabLst>
            </a:pPr>
            <a:r>
              <a:rPr lang="en-GB"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The National Literacy Trust is a registered charity no. 1116260 and a company limited by guarantee no. 5836486 registered in England and Wales  </a:t>
            </a:r>
            <a:br>
              <a:rPr lang="en-GB"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br>
            <a:r>
              <a:rPr lang="en-GB"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and a registered charity in Scotland no. SC042944. Registered address: 68 South Lambeth Road, London SW8 1RL.</a:t>
            </a:r>
            <a:endParaRPr lang="en-GB" sz="4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79666" y="481524"/>
            <a:ext cx="1979680" cy="1979680"/>
          </a:xfrm>
          <a:prstGeom prst="rect">
            <a:avLst/>
          </a:prstGeom>
        </p:spPr>
      </p:pic>
      <p:sp>
        <p:nvSpPr>
          <p:cNvPr id="11" name="Rectangle 10"/>
          <p:cNvSpPr/>
          <p:nvPr userDrawn="1"/>
        </p:nvSpPr>
        <p:spPr>
          <a:xfrm>
            <a:off x="3607200" y="1022121"/>
            <a:ext cx="6674400" cy="1200329"/>
          </a:xfrm>
          <a:prstGeom prst="rect">
            <a:avLst/>
          </a:prstGeom>
        </p:spPr>
        <p:txBody>
          <a:bodyPr wrap="square">
            <a:spAutoFit/>
          </a:bodyPr>
          <a:lstStyle/>
          <a:p>
            <a:r>
              <a:rPr lang="en-GB" sz="4800" b="1" spc="100" dirty="0">
                <a:solidFill>
                  <a:srgbClr val="4772B7"/>
                </a:solidFill>
                <a:latin typeface="+mn-lt"/>
              </a:rPr>
              <a:t>Thank you</a:t>
            </a:r>
            <a:br>
              <a:rPr lang="en-GB" b="1" dirty="0">
                <a:solidFill>
                  <a:srgbClr val="4772B7"/>
                </a:solidFill>
                <a:latin typeface="+mn-lt"/>
              </a:rPr>
            </a:br>
            <a:endParaRPr lang="en-GB" sz="2400" spc="100" dirty="0">
              <a:solidFill>
                <a:srgbClr val="4772B7"/>
              </a:solidFill>
              <a:latin typeface="+mn-lt"/>
            </a:endParaRPr>
          </a:p>
        </p:txBody>
      </p:sp>
    </p:spTree>
    <p:extLst>
      <p:ext uri="{BB962C8B-B14F-4D97-AF65-F5344CB8AC3E}">
        <p14:creationId xmlns:p14="http://schemas.microsoft.com/office/powerpoint/2010/main" val="42783967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en-US"/>
              <a:t>Click to edit Master title style</a:t>
            </a:r>
            <a:endParaRPr lang="en-US" dirty="0"/>
          </a:p>
        </p:txBody>
      </p:sp>
      <p:sp>
        <p:nvSpPr>
          <p:cNvPr id="3" name="Picture Placeholder 2"/>
          <p:cNvSpPr>
            <a:spLocks noGrp="1" noChangeAspect="1"/>
          </p:cNvSpPr>
          <p:nvPr>
            <p:ph type="pic" idx="1"/>
          </p:nvPr>
        </p:nvSpPr>
        <p:spPr>
          <a:xfrm>
            <a:off x="4545413" y="1088455"/>
            <a:ext cx="5412730"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en-US"/>
              <a:t>Click icon to add picture</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US"/>
              <a:t>Click to edit Master text styles</a:t>
            </a:r>
          </a:p>
        </p:txBody>
      </p:sp>
      <p:sp>
        <p:nvSpPr>
          <p:cNvPr id="5" name="Date Placeholder 4"/>
          <p:cNvSpPr>
            <a:spLocks noGrp="1"/>
          </p:cNvSpPr>
          <p:nvPr>
            <p:ph type="dt" sz="half" idx="10"/>
          </p:nvPr>
        </p:nvSpPr>
        <p:spPr/>
        <p:txBody>
          <a:bodyPr/>
          <a:lstStyle/>
          <a:p>
            <a:fld id="{208F1C5F-1A9E-4DE4-8B5F-1EE47AE964D7}" type="datetimeFigureOut">
              <a:rPr lang="en-GB" smtClean="0">
                <a:solidFill>
                  <a:prstClr val="black">
                    <a:tint val="75000"/>
                  </a:prstClr>
                </a:solidFill>
              </a:rPr>
              <a:pPr/>
              <a:t>29/07/2022</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B3B2C8DB-855E-47E1-9310-77CF958FDD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8913547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8F1C5F-1A9E-4DE4-8B5F-1EE47AE964D7}" type="datetimeFigureOut">
              <a:rPr lang="en-GB" smtClean="0">
                <a:solidFill>
                  <a:prstClr val="black">
                    <a:tint val="75000"/>
                  </a:prstClr>
                </a:solidFill>
              </a:rPr>
              <a:pPr/>
              <a:t>29/07/2022</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3B2C8DB-855E-47E1-9310-77CF958FDD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6495792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402483"/>
            <a:ext cx="2305422" cy="640647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35063" y="402483"/>
            <a:ext cx="6782619" cy="64064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8F1C5F-1A9E-4DE4-8B5F-1EE47AE964D7}" type="datetimeFigureOut">
              <a:rPr lang="en-GB" smtClean="0">
                <a:solidFill>
                  <a:prstClr val="black">
                    <a:tint val="75000"/>
                  </a:prstClr>
                </a:solidFill>
              </a:rPr>
              <a:pPr/>
              <a:t>29/07/2022</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B3B2C8DB-855E-47E1-9310-77CF958FDD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265917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18014" y="1805831"/>
            <a:ext cx="8018463" cy="2632075"/>
          </a:xfrm>
        </p:spPr>
        <p:txBody>
          <a:bodyPr anchor="b"/>
          <a:lstStyle>
            <a:lvl1pPr algn="ctr">
              <a:defRPr sz="6000"/>
            </a:lvl1pPr>
          </a:lstStyle>
          <a:p>
            <a:r>
              <a:rPr lang="en-US" dirty="0"/>
              <a:t>Click to edit Master title style</a:t>
            </a:r>
            <a:endParaRPr lang="en-GB" dirty="0"/>
          </a:p>
        </p:txBody>
      </p:sp>
      <p:sp>
        <p:nvSpPr>
          <p:cNvPr id="3" name="Subtitle 2"/>
          <p:cNvSpPr>
            <a:spLocks noGrp="1"/>
          </p:cNvSpPr>
          <p:nvPr>
            <p:ph type="subTitle" idx="1"/>
          </p:nvPr>
        </p:nvSpPr>
        <p:spPr>
          <a:xfrm>
            <a:off x="1318014" y="4539506"/>
            <a:ext cx="8018463"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p:cNvSpPr>
            <a:spLocks noGrp="1"/>
          </p:cNvSpPr>
          <p:nvPr>
            <p:ph type="dt" sz="half" idx="10"/>
          </p:nvPr>
        </p:nvSpPr>
        <p:spPr>
          <a:xfrm>
            <a:off x="735013" y="7007225"/>
            <a:ext cx="2405062" cy="401638"/>
          </a:xfrm>
          <a:prstGeom prst="rect">
            <a:avLst/>
          </a:prstGeom>
        </p:spPr>
        <p:txBody>
          <a:bodyPr/>
          <a:lstStyle/>
          <a:p>
            <a:fld id="{D68C3BEB-8B58-4BA0-B216-7CB3BD1BDCEF}" type="datetimeFigureOut">
              <a:rPr lang="en-GB" smtClean="0"/>
              <a:t>29/07/2022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7551738" y="7007225"/>
            <a:ext cx="2405062" cy="401638"/>
          </a:xfrm>
          <a:prstGeom prst="rect">
            <a:avLst/>
          </a:prstGeom>
        </p:spPr>
        <p:txBody>
          <a:bodyPr/>
          <a:lstStyle/>
          <a:p>
            <a:fld id="{A1C4951C-A732-4FE1-A8AE-E2807F926F94}" type="slidenum">
              <a:rPr lang="en-GB" smtClean="0"/>
              <a:t>‹#›</a:t>
            </a:fld>
            <a:endParaRPr lang="en-GB"/>
          </a:p>
        </p:txBody>
      </p:sp>
      <p:sp>
        <p:nvSpPr>
          <p:cNvPr id="8" name="Title Placeholder 1"/>
          <p:cNvSpPr txBox="1">
            <a:spLocks/>
          </p:cNvSpPr>
          <p:nvPr userDrawn="1"/>
        </p:nvSpPr>
        <p:spPr>
          <a:xfrm>
            <a:off x="1553390" y="94515"/>
            <a:ext cx="9221787" cy="14605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bg1"/>
                </a:solidFill>
                <a:latin typeface="+mn-lt"/>
                <a:ea typeface="+mj-ea"/>
                <a:cs typeface="+mj-cs"/>
              </a:defRPr>
            </a:lvl1pPr>
          </a:lstStyle>
          <a:p>
            <a:r>
              <a:rPr lang="en-US" dirty="0"/>
              <a:t>Heading here</a:t>
            </a:r>
            <a:endParaRPr lang="en-GB" dirty="0"/>
          </a:p>
        </p:txBody>
      </p:sp>
    </p:spTree>
    <p:extLst>
      <p:ext uri="{BB962C8B-B14F-4D97-AF65-F5344CB8AC3E}">
        <p14:creationId xmlns:p14="http://schemas.microsoft.com/office/powerpoint/2010/main" val="2897028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Heading here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735013" y="7007225"/>
            <a:ext cx="2405062" cy="401638"/>
          </a:xfrm>
          <a:prstGeom prst="rect">
            <a:avLst/>
          </a:prstGeom>
        </p:spPr>
        <p:txBody>
          <a:bodyPr/>
          <a:lstStyle/>
          <a:p>
            <a:fld id="{D68C3BEB-8B58-4BA0-B216-7CB3BD1BDCEF}" type="datetimeFigureOut">
              <a:rPr lang="en-GB" smtClean="0"/>
              <a:t>29/07/2022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7551738" y="7007225"/>
            <a:ext cx="2405062" cy="401638"/>
          </a:xfrm>
          <a:prstGeom prst="rect">
            <a:avLst/>
          </a:prstGeom>
        </p:spPr>
        <p:txBody>
          <a:bodyPr/>
          <a:lstStyle/>
          <a:p>
            <a:fld id="{A1C4951C-A732-4FE1-A8AE-E2807F926F94}" type="slidenum">
              <a:rPr lang="en-GB" smtClean="0"/>
              <a:t>‹#›</a:t>
            </a:fld>
            <a:endParaRPr lang="en-GB"/>
          </a:p>
        </p:txBody>
      </p:sp>
    </p:spTree>
    <p:extLst>
      <p:ext uri="{BB962C8B-B14F-4D97-AF65-F5344CB8AC3E}">
        <p14:creationId xmlns:p14="http://schemas.microsoft.com/office/powerpoint/2010/main" val="4058950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0250" y="1884363"/>
            <a:ext cx="9220200" cy="31448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730250" y="5059363"/>
            <a:ext cx="9220200" cy="16525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5013" y="7007225"/>
            <a:ext cx="2405062" cy="401638"/>
          </a:xfrm>
          <a:prstGeom prst="rect">
            <a:avLst/>
          </a:prstGeom>
        </p:spPr>
        <p:txBody>
          <a:bodyPr/>
          <a:lstStyle/>
          <a:p>
            <a:fld id="{D68C3BEB-8B58-4BA0-B216-7CB3BD1BDCEF}" type="datetimeFigureOut">
              <a:rPr lang="en-GB" smtClean="0"/>
              <a:t>29/07/2022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7551738" y="7007225"/>
            <a:ext cx="2405062" cy="401638"/>
          </a:xfrm>
          <a:prstGeom prst="rect">
            <a:avLst/>
          </a:prstGeom>
        </p:spPr>
        <p:txBody>
          <a:bodyPr/>
          <a:lstStyle/>
          <a:p>
            <a:fld id="{A1C4951C-A732-4FE1-A8AE-E2807F926F94}" type="slidenum">
              <a:rPr lang="en-GB" smtClean="0"/>
              <a:t>‹#›</a:t>
            </a:fld>
            <a:endParaRPr lang="en-GB"/>
          </a:p>
        </p:txBody>
      </p:sp>
      <p:sp>
        <p:nvSpPr>
          <p:cNvPr id="7" name="Title Placeholder 1"/>
          <p:cNvSpPr txBox="1">
            <a:spLocks/>
          </p:cNvSpPr>
          <p:nvPr userDrawn="1"/>
        </p:nvSpPr>
        <p:spPr>
          <a:xfrm>
            <a:off x="1553390" y="94515"/>
            <a:ext cx="9221787" cy="14605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bg1"/>
                </a:solidFill>
                <a:latin typeface="+mn-lt"/>
                <a:ea typeface="+mj-ea"/>
                <a:cs typeface="+mj-cs"/>
              </a:defRPr>
            </a:lvl1pPr>
          </a:lstStyle>
          <a:p>
            <a:r>
              <a:rPr lang="en-US" dirty="0"/>
              <a:t>Heading here</a:t>
            </a:r>
            <a:endParaRPr lang="en-GB" dirty="0"/>
          </a:p>
        </p:txBody>
      </p:sp>
    </p:spTree>
    <p:extLst>
      <p:ext uri="{BB962C8B-B14F-4D97-AF65-F5344CB8AC3E}">
        <p14:creationId xmlns:p14="http://schemas.microsoft.com/office/powerpoint/2010/main" val="3587305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Heading here</a:t>
            </a:r>
            <a:endParaRPr lang="en-GB" dirty="0"/>
          </a:p>
        </p:txBody>
      </p:sp>
      <p:sp>
        <p:nvSpPr>
          <p:cNvPr id="3" name="Content Placeholder 2"/>
          <p:cNvSpPr>
            <a:spLocks noGrp="1"/>
          </p:cNvSpPr>
          <p:nvPr>
            <p:ph sz="half" idx="1"/>
          </p:nvPr>
        </p:nvSpPr>
        <p:spPr>
          <a:xfrm>
            <a:off x="735013" y="2012950"/>
            <a:ext cx="4533900" cy="47958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21313" y="2012950"/>
            <a:ext cx="4535487" cy="47958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735013" y="7007225"/>
            <a:ext cx="2405062" cy="401638"/>
          </a:xfrm>
          <a:prstGeom prst="rect">
            <a:avLst/>
          </a:prstGeom>
        </p:spPr>
        <p:txBody>
          <a:bodyPr/>
          <a:lstStyle/>
          <a:p>
            <a:fld id="{D68C3BEB-8B58-4BA0-B216-7CB3BD1BDCEF}" type="datetimeFigureOut">
              <a:rPr lang="en-GB" smtClean="0"/>
              <a:t>29/07/2022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7551738" y="7007225"/>
            <a:ext cx="2405062" cy="401638"/>
          </a:xfrm>
          <a:prstGeom prst="rect">
            <a:avLst/>
          </a:prstGeom>
        </p:spPr>
        <p:txBody>
          <a:bodyPr/>
          <a:lstStyle/>
          <a:p>
            <a:fld id="{A1C4951C-A732-4FE1-A8AE-E2807F926F94}" type="slidenum">
              <a:rPr lang="en-GB" smtClean="0"/>
              <a:t>‹#›</a:t>
            </a:fld>
            <a:endParaRPr lang="en-GB"/>
          </a:p>
        </p:txBody>
      </p:sp>
    </p:spTree>
    <p:extLst>
      <p:ext uri="{BB962C8B-B14F-4D97-AF65-F5344CB8AC3E}">
        <p14:creationId xmlns:p14="http://schemas.microsoft.com/office/powerpoint/2010/main" val="40329723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70025" y="115888"/>
            <a:ext cx="9221788" cy="1460500"/>
          </a:xfrm>
        </p:spPr>
        <p:txBody>
          <a:bodyPr/>
          <a:lstStyle/>
          <a:p>
            <a:r>
              <a:rPr lang="en-US" dirty="0"/>
              <a:t>Heading here</a:t>
            </a:r>
            <a:endParaRPr lang="en-GB" dirty="0"/>
          </a:p>
        </p:txBody>
      </p:sp>
      <p:sp>
        <p:nvSpPr>
          <p:cNvPr id="3" name="Text Placeholder 2"/>
          <p:cNvSpPr>
            <a:spLocks noGrp="1"/>
          </p:cNvSpPr>
          <p:nvPr>
            <p:ph type="body" idx="1"/>
          </p:nvPr>
        </p:nvSpPr>
        <p:spPr>
          <a:xfrm>
            <a:off x="736600" y="1852613"/>
            <a:ext cx="4522788"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36600" y="2760663"/>
            <a:ext cx="4522788" cy="40624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413375" y="1852613"/>
            <a:ext cx="4545013"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413375" y="2760663"/>
            <a:ext cx="4545013" cy="40624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735013" y="7007225"/>
            <a:ext cx="2405062" cy="401638"/>
          </a:xfrm>
          <a:prstGeom prst="rect">
            <a:avLst/>
          </a:prstGeom>
        </p:spPr>
        <p:txBody>
          <a:bodyPr/>
          <a:lstStyle/>
          <a:p>
            <a:fld id="{D68C3BEB-8B58-4BA0-B216-7CB3BD1BDCEF}" type="datetimeFigureOut">
              <a:rPr lang="en-GB" smtClean="0"/>
              <a:t>29/07/2022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a:xfrm>
            <a:off x="7551738" y="7007225"/>
            <a:ext cx="2405062" cy="401638"/>
          </a:xfrm>
          <a:prstGeom prst="rect">
            <a:avLst/>
          </a:prstGeom>
        </p:spPr>
        <p:txBody>
          <a:bodyPr/>
          <a:lstStyle/>
          <a:p>
            <a:fld id="{A1C4951C-A732-4FE1-A8AE-E2807F926F94}" type="slidenum">
              <a:rPr lang="en-GB" smtClean="0"/>
              <a:t>‹#›</a:t>
            </a:fld>
            <a:endParaRPr lang="en-GB"/>
          </a:p>
        </p:txBody>
      </p:sp>
    </p:spTree>
    <p:extLst>
      <p:ext uri="{BB962C8B-B14F-4D97-AF65-F5344CB8AC3E}">
        <p14:creationId xmlns:p14="http://schemas.microsoft.com/office/powerpoint/2010/main" val="749107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Heading here</a:t>
            </a:r>
            <a:endParaRPr lang="en-GB" dirty="0"/>
          </a:p>
        </p:txBody>
      </p:sp>
      <p:sp>
        <p:nvSpPr>
          <p:cNvPr id="3" name="Date Placeholder 2"/>
          <p:cNvSpPr>
            <a:spLocks noGrp="1"/>
          </p:cNvSpPr>
          <p:nvPr>
            <p:ph type="dt" sz="half" idx="10"/>
          </p:nvPr>
        </p:nvSpPr>
        <p:spPr>
          <a:xfrm>
            <a:off x="735013" y="7007225"/>
            <a:ext cx="2405062" cy="401638"/>
          </a:xfrm>
          <a:prstGeom prst="rect">
            <a:avLst/>
          </a:prstGeom>
        </p:spPr>
        <p:txBody>
          <a:bodyPr/>
          <a:lstStyle/>
          <a:p>
            <a:fld id="{D68C3BEB-8B58-4BA0-B216-7CB3BD1BDCEF}" type="datetimeFigureOut">
              <a:rPr lang="en-GB" smtClean="0"/>
              <a:t>29/07/2022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a:xfrm>
            <a:off x="7551738" y="7007225"/>
            <a:ext cx="2405062" cy="401638"/>
          </a:xfrm>
          <a:prstGeom prst="rect">
            <a:avLst/>
          </a:prstGeom>
        </p:spPr>
        <p:txBody>
          <a:bodyPr/>
          <a:lstStyle/>
          <a:p>
            <a:fld id="{A1C4951C-A732-4FE1-A8AE-E2807F926F94}" type="slidenum">
              <a:rPr lang="en-GB" smtClean="0"/>
              <a:t>‹#›</a:t>
            </a:fld>
            <a:endParaRPr lang="en-GB"/>
          </a:p>
        </p:txBody>
      </p:sp>
    </p:spTree>
    <p:extLst>
      <p:ext uri="{BB962C8B-B14F-4D97-AF65-F5344CB8AC3E}">
        <p14:creationId xmlns:p14="http://schemas.microsoft.com/office/powerpoint/2010/main" val="18254800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35013" y="7007225"/>
            <a:ext cx="2405062" cy="401638"/>
          </a:xfrm>
          <a:prstGeom prst="rect">
            <a:avLst/>
          </a:prstGeom>
        </p:spPr>
        <p:txBody>
          <a:bodyPr/>
          <a:lstStyle/>
          <a:p>
            <a:fld id="{D68C3BEB-8B58-4BA0-B216-7CB3BD1BDCEF}" type="datetimeFigureOut">
              <a:rPr lang="en-GB" smtClean="0"/>
              <a:t>29/07/2022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a:xfrm>
            <a:off x="7551738" y="7007225"/>
            <a:ext cx="2405062" cy="401638"/>
          </a:xfrm>
          <a:prstGeom prst="rect">
            <a:avLst/>
          </a:prstGeom>
        </p:spPr>
        <p:txBody>
          <a:bodyPr/>
          <a:lstStyle/>
          <a:p>
            <a:fld id="{A1C4951C-A732-4FE1-A8AE-E2807F926F94}" type="slidenum">
              <a:rPr lang="en-GB" smtClean="0"/>
              <a:t>‹#›</a:t>
            </a:fld>
            <a:endParaRPr lang="en-GB"/>
          </a:p>
        </p:txBody>
      </p:sp>
    </p:spTree>
    <p:extLst>
      <p:ext uri="{BB962C8B-B14F-4D97-AF65-F5344CB8AC3E}">
        <p14:creationId xmlns:p14="http://schemas.microsoft.com/office/powerpoint/2010/main" val="42895402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Rectangle 1"/>
          <p:cNvSpPr/>
          <p:nvPr userDrawn="1"/>
        </p:nvSpPr>
        <p:spPr>
          <a:xfrm>
            <a:off x="0" y="-94708"/>
            <a:ext cx="10691813" cy="1550504"/>
          </a:xfrm>
          <a:prstGeom prst="rect">
            <a:avLst/>
          </a:prstGeom>
          <a:solidFill>
            <a:srgbClr val="47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20353" y="331683"/>
            <a:ext cx="882944" cy="880891"/>
          </a:xfrm>
          <a:prstGeom prst="rect">
            <a:avLst/>
          </a:prstGeom>
        </p:spPr>
      </p:pic>
      <p:sp>
        <p:nvSpPr>
          <p:cNvPr id="4" name="Subtitle 2"/>
          <p:cNvSpPr txBox="1">
            <a:spLocks/>
          </p:cNvSpPr>
          <p:nvPr userDrawn="1"/>
        </p:nvSpPr>
        <p:spPr>
          <a:xfrm>
            <a:off x="453607" y="1603193"/>
            <a:ext cx="9503144" cy="5108713"/>
          </a:xfrm>
          <a:prstGeom prst="rect">
            <a:avLst/>
          </a:prstGeom>
        </p:spPr>
        <p:txBody>
          <a:bodyPr>
            <a:normAutofit/>
          </a:bodyPr>
          <a:lstStyle>
            <a:lvl1pPr marL="285750" indent="-285750" algn="l" defTabSz="1007943" rtl="0" eaLnBrk="1" latinLnBrk="0" hangingPunct="1">
              <a:lnSpc>
                <a:spcPct val="90000"/>
              </a:lnSpc>
              <a:spcBef>
                <a:spcPts val="1102"/>
              </a:spcBef>
              <a:buFont typeface="Arial" panose="020B0604020202020204" pitchFamily="34" charset="0"/>
              <a:buChar char="•"/>
              <a:defRPr sz="2400" kern="120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endParaRPr lang="en-US" dirty="0"/>
          </a:p>
        </p:txBody>
      </p:sp>
      <p:sp>
        <p:nvSpPr>
          <p:cNvPr id="5" name="Footer Placeholder 4"/>
          <p:cNvSpPr>
            <a:spLocks noGrp="1"/>
          </p:cNvSpPr>
          <p:nvPr>
            <p:ph type="ftr" sz="quarter" idx="3"/>
          </p:nvPr>
        </p:nvSpPr>
        <p:spPr>
          <a:xfrm>
            <a:off x="569843" y="7006700"/>
            <a:ext cx="6580307" cy="402483"/>
          </a:xfrm>
          <a:prstGeom prst="rect">
            <a:avLst/>
          </a:prstGeom>
        </p:spPr>
        <p:txBody>
          <a:bodyPr/>
          <a:lstStyle>
            <a:lvl1pPr>
              <a:defRPr>
                <a:solidFill>
                  <a:schemeClr val="tx1"/>
                </a:solidFill>
              </a:defRPr>
            </a:lvl1pPr>
          </a:lstStyle>
          <a:p>
            <a:r>
              <a:rPr lang="en-GB" dirty="0"/>
              <a:t>literacytrust.org.uk</a:t>
            </a:r>
          </a:p>
        </p:txBody>
      </p:sp>
      <p:sp>
        <p:nvSpPr>
          <p:cNvPr id="7" name="Title 1"/>
          <p:cNvSpPr txBox="1">
            <a:spLocks/>
          </p:cNvSpPr>
          <p:nvPr userDrawn="1"/>
        </p:nvSpPr>
        <p:spPr>
          <a:xfrm>
            <a:off x="1596887" y="-94708"/>
            <a:ext cx="8359864" cy="1219200"/>
          </a:xfrm>
          <a:prstGeom prst="rect">
            <a:avLst/>
          </a:prstGeom>
        </p:spPr>
        <p:txBody>
          <a:bodyPr anchor="b">
            <a:normAutofit/>
          </a:bodyPr>
          <a:lstStyle>
            <a:lvl1pPr algn="l" defTabSz="1007943" rtl="0" eaLnBrk="1" latinLnBrk="0" hangingPunct="1">
              <a:lnSpc>
                <a:spcPct val="90000"/>
              </a:lnSpc>
              <a:spcBef>
                <a:spcPct val="0"/>
              </a:spcBef>
              <a:buNone/>
              <a:defRPr sz="4400" b="1" kern="1200" spc="100" baseline="0">
                <a:solidFill>
                  <a:schemeClr val="bg1"/>
                </a:solidFill>
                <a:latin typeface="+mn-lt"/>
                <a:ea typeface="+mj-ea"/>
                <a:cs typeface="+mj-cs"/>
              </a:defRPr>
            </a:lvl1pPr>
          </a:lstStyle>
          <a:p>
            <a:r>
              <a:rPr lang="en-US" dirty="0"/>
              <a:t>Heading here</a:t>
            </a:r>
          </a:p>
        </p:txBody>
      </p:sp>
      <p:sp>
        <p:nvSpPr>
          <p:cNvPr id="9" name="TextBox 8"/>
          <p:cNvSpPr txBox="1"/>
          <p:nvPr userDrawn="1"/>
        </p:nvSpPr>
        <p:spPr>
          <a:xfrm>
            <a:off x="9811280" y="7006700"/>
            <a:ext cx="880533" cy="369332"/>
          </a:xfrm>
          <a:prstGeom prst="rect">
            <a:avLst/>
          </a:prstGeom>
          <a:noFill/>
        </p:spPr>
        <p:txBody>
          <a:bodyPr wrap="square" rtlCol="0">
            <a:spAutoFit/>
          </a:bodyPr>
          <a:lstStyle/>
          <a:p>
            <a:fld id="{B5596399-3C9C-4D66-8F3B-BD15D0F6C26E}" type="slidenum">
              <a:rPr lang="en-GB" smtClean="0"/>
              <a:t>‹#›</a:t>
            </a:fld>
            <a:endParaRPr lang="en-GB" dirty="0"/>
          </a:p>
        </p:txBody>
      </p:sp>
    </p:spTree>
    <p:extLst>
      <p:ext uri="{BB962C8B-B14F-4D97-AF65-F5344CB8AC3E}">
        <p14:creationId xmlns:p14="http://schemas.microsoft.com/office/powerpoint/2010/main" val="1640386751"/>
      </p:ext>
    </p:extLst>
  </p:cSld>
  <p:clrMap bg1="lt1" tx1="dk1" bg2="lt2" tx2="dk2" accent1="accent1" accent2="accent2" accent3="accent3" accent4="accent4" accent5="accent5" accent6="accent6" hlink="hlink" folHlink="folHlink"/>
  <p:sldLayoutIdLst>
    <p:sldLayoutId id="2147483661" r:id="rId1"/>
  </p:sldLayoutIdLst>
  <p:hf sldNum="0" hdr="0" dt="0"/>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35013" y="2012950"/>
            <a:ext cx="9221787" cy="4795838"/>
          </a:xfrm>
          <a:prstGeom prst="rect">
            <a:avLst/>
          </a:prstGeom>
        </p:spPr>
        <p:txBody>
          <a:bodyPr vert="horz" lIns="91440" tIns="45720" rIns="91440" bIns="45720" rtlCol="0">
            <a:normAutofit/>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3"/>
          </p:nvPr>
        </p:nvSpPr>
        <p:spPr>
          <a:xfrm>
            <a:off x="735013" y="6964304"/>
            <a:ext cx="3608387" cy="401638"/>
          </a:xfrm>
          <a:prstGeom prst="rect">
            <a:avLst/>
          </a:prstGeom>
        </p:spPr>
        <p:txBody>
          <a:bodyPr vert="horz" lIns="91440" tIns="45720" rIns="91440" bIns="45720" rtlCol="0" anchor="ctr"/>
          <a:lstStyle>
            <a:lvl1pPr algn="ctr">
              <a:defRPr sz="1600">
                <a:solidFill>
                  <a:schemeClr val="tx1"/>
                </a:solidFill>
              </a:defRPr>
            </a:lvl1pPr>
          </a:lstStyle>
          <a:p>
            <a:pPr algn="l"/>
            <a:r>
              <a:rPr lang="en-GB" dirty="0"/>
              <a:t>nationaliteracytrust.org.uk</a:t>
            </a:r>
          </a:p>
        </p:txBody>
      </p:sp>
      <p:sp>
        <p:nvSpPr>
          <p:cNvPr id="7" name="Rectangle 6"/>
          <p:cNvSpPr/>
          <p:nvPr userDrawn="1"/>
        </p:nvSpPr>
        <p:spPr>
          <a:xfrm>
            <a:off x="0" y="-94708"/>
            <a:ext cx="10691813" cy="1550504"/>
          </a:xfrm>
          <a:prstGeom prst="rect">
            <a:avLst/>
          </a:prstGeom>
          <a:solidFill>
            <a:srgbClr val="47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p:cNvPicPr>
            <a:picLocks noChangeAspect="1"/>
          </p:cNvPicPr>
          <p:nvPr userDrawn="1"/>
        </p:nvPicPr>
        <p:blipFill>
          <a:blip r:embed="rId12" cstate="screen">
            <a:extLst>
              <a:ext uri="{28A0092B-C50C-407E-A947-70E740481C1C}">
                <a14:useLocalDpi xmlns:a14="http://schemas.microsoft.com/office/drawing/2010/main" val="0"/>
              </a:ext>
            </a:extLst>
          </a:blip>
          <a:stretch>
            <a:fillRect/>
          </a:stretch>
        </p:blipFill>
        <p:spPr>
          <a:xfrm>
            <a:off x="420353" y="331683"/>
            <a:ext cx="882944" cy="880891"/>
          </a:xfrm>
          <a:prstGeom prst="rect">
            <a:avLst/>
          </a:prstGeom>
        </p:spPr>
      </p:pic>
      <p:sp>
        <p:nvSpPr>
          <p:cNvPr id="2" name="Title Placeholder 1"/>
          <p:cNvSpPr>
            <a:spLocks noGrp="1"/>
          </p:cNvSpPr>
          <p:nvPr>
            <p:ph type="title"/>
          </p:nvPr>
        </p:nvSpPr>
        <p:spPr>
          <a:xfrm>
            <a:off x="1553390" y="94515"/>
            <a:ext cx="9221787" cy="1460500"/>
          </a:xfrm>
          <a:prstGeom prst="rect">
            <a:avLst/>
          </a:prstGeom>
        </p:spPr>
        <p:txBody>
          <a:bodyPr vert="horz" lIns="91440" tIns="45720" rIns="91440" bIns="45720" rtlCol="0" anchor="ctr">
            <a:normAutofit/>
          </a:bodyPr>
          <a:lstStyle/>
          <a:p>
            <a:r>
              <a:rPr lang="en-US" dirty="0"/>
              <a:t>Heading here</a:t>
            </a:r>
            <a:endParaRPr lang="en-GB" dirty="0"/>
          </a:p>
        </p:txBody>
      </p:sp>
      <p:sp>
        <p:nvSpPr>
          <p:cNvPr id="9" name="TextBox 8"/>
          <p:cNvSpPr txBox="1"/>
          <p:nvPr userDrawn="1"/>
        </p:nvSpPr>
        <p:spPr>
          <a:xfrm>
            <a:off x="9125339" y="6964304"/>
            <a:ext cx="831461" cy="369332"/>
          </a:xfrm>
          <a:prstGeom prst="rect">
            <a:avLst/>
          </a:prstGeom>
          <a:noFill/>
        </p:spPr>
        <p:txBody>
          <a:bodyPr wrap="square" rtlCol="0">
            <a:spAutoFit/>
          </a:bodyPr>
          <a:lstStyle/>
          <a:p>
            <a:pPr algn="r"/>
            <a:fld id="{30946B27-D98A-4140-B12F-9BCAEFAAC5D1}" type="slidenum">
              <a:rPr lang="en-GB" smtClean="0">
                <a:solidFill>
                  <a:schemeClr val="tx1"/>
                </a:solidFill>
              </a:rPr>
              <a:pPr algn="r"/>
              <a:t>‹#›</a:t>
            </a:fld>
            <a:endParaRPr lang="en-GB" dirty="0">
              <a:solidFill>
                <a:schemeClr val="tx1"/>
              </a:solidFill>
            </a:endParaRPr>
          </a:p>
        </p:txBody>
      </p:sp>
    </p:spTree>
    <p:extLst>
      <p:ext uri="{BB962C8B-B14F-4D97-AF65-F5344CB8AC3E}">
        <p14:creationId xmlns:p14="http://schemas.microsoft.com/office/powerpoint/2010/main" val="526264542"/>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69" r:id="rId6"/>
    <p:sldLayoutId id="2147483670" r:id="rId7"/>
    <p:sldLayoutId id="2147483671" r:id="rId8"/>
    <p:sldLayoutId id="2147483673" r:id="rId9"/>
    <p:sldLayoutId id="2147483674" r:id="rId10"/>
  </p:sldLayoutIdLst>
  <p:txStyles>
    <p:titleStyle>
      <a:lvl1pPr algn="l" defTabSz="914400" rtl="0" eaLnBrk="1" latinLnBrk="0" hangingPunct="1">
        <a:lnSpc>
          <a:spcPct val="90000"/>
        </a:lnSpc>
        <a:spcBef>
          <a:spcPct val="0"/>
        </a:spcBef>
        <a:buNone/>
        <a:defRPr sz="4400" b="1" kern="120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75000"/>
                  </a:schemeClr>
                </a:solidFill>
              </a:defRPr>
            </a:lvl1pPr>
          </a:lstStyle>
          <a:p>
            <a:fld id="{208F1C5F-1A9E-4DE4-8B5F-1EE47AE964D7}" type="datetimeFigureOut">
              <a:rPr lang="en-GB" smtClean="0">
                <a:solidFill>
                  <a:prstClr val="black">
                    <a:tint val="75000"/>
                  </a:prstClr>
                </a:solidFill>
              </a:rPr>
              <a:pPr/>
              <a:t>29/07/2022</a:t>
            </a:fld>
            <a:endParaRPr lang="en-GB" dirty="0">
              <a:solidFill>
                <a:prstClr val="black">
                  <a:tint val="75000"/>
                </a:prstClr>
              </a:solidFill>
            </a:endParaRPr>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lang="en-GB" dirty="0">
              <a:solidFill>
                <a:prstClr val="black">
                  <a:tint val="75000"/>
                </a:prstClr>
              </a:solidFill>
            </a:endParaRPr>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75000"/>
                  </a:schemeClr>
                </a:solidFill>
              </a:defRPr>
            </a:lvl1pPr>
          </a:lstStyle>
          <a:p>
            <a:fld id="{B3B2C8DB-855E-47E1-9310-77CF958FDD8D}"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276668620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5.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1.jpeg"/><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3.jpg"/><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7.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4.png"/><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1.png"/><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flipH="1">
            <a:off x="0" y="0"/>
            <a:ext cx="3380855" cy="7559675"/>
          </a:xfrm>
          <a:prstGeom prst="rect">
            <a:avLst/>
          </a:prstGeom>
          <a:solidFill>
            <a:srgbClr val="47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984" dirty="0">
              <a:solidFill>
                <a:srgbClr val="E94C33"/>
              </a:solidFill>
            </a:endParaRPr>
          </a:p>
        </p:txBody>
      </p:sp>
      <p:sp>
        <p:nvSpPr>
          <p:cNvPr id="5" name="Rectangle 4"/>
          <p:cNvSpPr/>
          <p:nvPr/>
        </p:nvSpPr>
        <p:spPr>
          <a:xfrm>
            <a:off x="4187897" y="771926"/>
            <a:ext cx="6117246" cy="2534925"/>
          </a:xfrm>
          <a:prstGeom prst="rect">
            <a:avLst/>
          </a:prstGeom>
        </p:spPr>
        <p:txBody>
          <a:bodyPr wrap="square">
            <a:spAutoFit/>
          </a:bodyPr>
          <a:lstStyle/>
          <a:p>
            <a:r>
              <a:rPr lang="en-GB" sz="5291" b="1" spc="110" dirty="0">
                <a:solidFill>
                  <a:srgbClr val="4772B7"/>
                </a:solidFill>
              </a:rPr>
              <a:t>Literacy Champions in the Community</a:t>
            </a:r>
          </a:p>
          <a:p>
            <a:endParaRPr lang="en-GB" sz="5291" b="1" spc="110" dirty="0">
              <a:solidFill>
                <a:srgbClr val="4772B7"/>
              </a:solidFill>
            </a:endParaRPr>
          </a:p>
        </p:txBody>
      </p:sp>
      <p:sp>
        <p:nvSpPr>
          <p:cNvPr id="6" name="TextBox 5"/>
          <p:cNvSpPr txBox="1"/>
          <p:nvPr/>
        </p:nvSpPr>
        <p:spPr>
          <a:xfrm>
            <a:off x="4187897" y="5708559"/>
            <a:ext cx="6376422" cy="1313693"/>
          </a:xfrm>
          <a:prstGeom prst="rect">
            <a:avLst/>
          </a:prstGeom>
          <a:noFill/>
        </p:spPr>
        <p:txBody>
          <a:bodyPr wrap="square" rtlCol="0">
            <a:spAutoFit/>
          </a:bodyPr>
          <a:lstStyle/>
          <a:p>
            <a:r>
              <a:rPr lang="en-GB" sz="1984" dirty="0">
                <a:solidFill>
                  <a:prstClr val="black"/>
                </a:solidFill>
              </a:rPr>
              <a:t>T: 020 7587 1842 </a:t>
            </a:r>
          </a:p>
          <a:p>
            <a:r>
              <a:rPr lang="en-GB" sz="1984" dirty="0">
                <a:solidFill>
                  <a:prstClr val="black"/>
                </a:solidFill>
              </a:rPr>
              <a:t>W: literacytrust.org.uk </a:t>
            </a:r>
          </a:p>
          <a:p>
            <a:r>
              <a:rPr lang="en-GB" sz="1984" dirty="0">
                <a:solidFill>
                  <a:prstClr val="black"/>
                </a:solidFill>
              </a:rPr>
              <a:t>Twitter: @</a:t>
            </a:r>
            <a:r>
              <a:rPr lang="en-GB" sz="1984" dirty="0" err="1">
                <a:solidFill>
                  <a:prstClr val="black"/>
                </a:solidFill>
              </a:rPr>
              <a:t>Literacy_Trust</a:t>
            </a:r>
            <a:endParaRPr lang="en-GB" sz="1984" dirty="0">
              <a:solidFill>
                <a:prstClr val="black"/>
              </a:solidFill>
            </a:endParaRPr>
          </a:p>
          <a:p>
            <a:r>
              <a:rPr lang="en-GB" sz="1984" dirty="0">
                <a:solidFill>
                  <a:prstClr val="black"/>
                </a:solidFill>
              </a:rPr>
              <a:t>Facebook: </a:t>
            </a:r>
            <a:r>
              <a:rPr lang="en-GB" sz="1984" dirty="0" err="1">
                <a:solidFill>
                  <a:prstClr val="black"/>
                </a:solidFill>
              </a:rPr>
              <a:t>nationalliteracytrust</a:t>
            </a:r>
            <a:endParaRPr lang="en-GB" sz="1984" dirty="0">
              <a:solidFill>
                <a:prstClr val="black"/>
              </a:solidFill>
            </a:endParaRPr>
          </a:p>
        </p:txBody>
      </p:sp>
      <p:pic>
        <p:nvPicPr>
          <p:cNvPr id="9" name="Picture 8"/>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1211" y="335085"/>
            <a:ext cx="3039762" cy="2296903"/>
          </a:xfrm>
          <a:prstGeom prst="rect">
            <a:avLst/>
          </a:prstGeom>
        </p:spPr>
      </p:pic>
      <p:pic>
        <p:nvPicPr>
          <p:cNvPr id="7" name="Picture 6">
            <a:extLst>
              <a:ext uri="{FF2B5EF4-FFF2-40B4-BE49-F238E27FC236}">
                <a16:creationId xmlns:a16="http://schemas.microsoft.com/office/drawing/2014/main" id="{7E2BD4F2-0B4D-48BA-8E96-03DCFADE0D16}"/>
              </a:ext>
            </a:extLst>
          </p:cNvPr>
          <p:cNvPicPr>
            <a:picLocks noChangeAspect="1"/>
          </p:cNvPicPr>
          <p:nvPr/>
        </p:nvPicPr>
        <p:blipFill>
          <a:blip r:embed="rId4"/>
          <a:stretch>
            <a:fillRect/>
          </a:stretch>
        </p:blipFill>
        <p:spPr>
          <a:xfrm>
            <a:off x="600624" y="4559230"/>
            <a:ext cx="2179605" cy="2463022"/>
          </a:xfrm>
          <a:prstGeom prst="rect">
            <a:avLst/>
          </a:prstGeom>
        </p:spPr>
      </p:pic>
      <p:sp>
        <p:nvSpPr>
          <p:cNvPr id="2" name="TextBox 1">
            <a:extLst>
              <a:ext uri="{FF2B5EF4-FFF2-40B4-BE49-F238E27FC236}">
                <a16:creationId xmlns:a16="http://schemas.microsoft.com/office/drawing/2014/main" id="{9C6B4A78-3BA1-4E74-9115-9F6C7FCC0960}"/>
              </a:ext>
            </a:extLst>
          </p:cNvPr>
          <p:cNvSpPr txBox="1"/>
          <p:nvPr/>
        </p:nvSpPr>
        <p:spPr>
          <a:xfrm>
            <a:off x="4187897" y="3306851"/>
            <a:ext cx="5718103" cy="1569660"/>
          </a:xfrm>
          <a:prstGeom prst="rect">
            <a:avLst/>
          </a:prstGeom>
          <a:noFill/>
        </p:spPr>
        <p:txBody>
          <a:bodyPr wrap="square" rtlCol="0">
            <a:spAutoFit/>
          </a:bodyPr>
          <a:lstStyle/>
          <a:p>
            <a:pPr lvl="0">
              <a:defRPr/>
            </a:pPr>
            <a:r>
              <a:rPr lang="en-GB" sz="2400" dirty="0">
                <a:solidFill>
                  <a:prstClr val="black"/>
                </a:solidFill>
              </a:rPr>
              <a:t>Charlotte Malik, Hub Manager</a:t>
            </a:r>
          </a:p>
          <a:p>
            <a:r>
              <a:rPr lang="en-GB" sz="2400" dirty="0"/>
              <a:t>Anne Teravainen-Goff, Evaluation Manager</a:t>
            </a:r>
          </a:p>
          <a:p>
            <a:r>
              <a:rPr lang="en-GB" sz="2400" dirty="0" err="1"/>
              <a:t>Shanine</a:t>
            </a:r>
            <a:r>
              <a:rPr lang="en-GB" sz="2400" dirty="0"/>
              <a:t> </a:t>
            </a:r>
            <a:r>
              <a:rPr lang="en-GB" sz="2400" dirty="0" err="1"/>
              <a:t>Fasasai</a:t>
            </a:r>
            <a:r>
              <a:rPr lang="en-GB" sz="2400" dirty="0"/>
              <a:t>, Literacy Champion</a:t>
            </a:r>
          </a:p>
          <a:p>
            <a:r>
              <a:rPr lang="en-GB" sz="2400" dirty="0"/>
              <a:t>Emily Giddings – Literacy Champion</a:t>
            </a:r>
          </a:p>
        </p:txBody>
      </p:sp>
    </p:spTree>
    <p:extLst>
      <p:ext uri="{BB962C8B-B14F-4D97-AF65-F5344CB8AC3E}">
        <p14:creationId xmlns:p14="http://schemas.microsoft.com/office/powerpoint/2010/main" val="39945801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29F9250-BF04-62C9-D7E8-1233BF37498E}"/>
              </a:ext>
            </a:extLst>
          </p:cNvPr>
          <p:cNvSpPr>
            <a:spLocks noGrp="1"/>
          </p:cNvSpPr>
          <p:nvPr>
            <p:ph type="subTitle" idx="1"/>
          </p:nvPr>
        </p:nvSpPr>
        <p:spPr>
          <a:xfrm>
            <a:off x="551478" y="1807306"/>
            <a:ext cx="9503144" cy="1972531"/>
          </a:xfrm>
        </p:spPr>
        <p:txBody>
          <a:bodyPr>
            <a:normAutofit/>
          </a:bodyPr>
          <a:lstStyle/>
          <a:p>
            <a:pPr marL="431800" indent="-342900">
              <a:lnSpc>
                <a:spcPct val="115000"/>
              </a:lnSpc>
              <a:spcBef>
                <a:spcPts val="0"/>
              </a:spcBef>
              <a:buClr>
                <a:schemeClr val="dk1"/>
              </a:buClr>
              <a:buSzPts val="2200"/>
            </a:pPr>
            <a:r>
              <a:rPr lang="en-GB" sz="2000" dirty="0">
                <a:solidFill>
                  <a:schemeClr val="dk1"/>
                </a:solidFill>
                <a:latin typeface="Calibri"/>
                <a:ea typeface="Calibri"/>
                <a:cs typeface="Calibri"/>
                <a:sym typeface="Calibri"/>
              </a:rPr>
              <a:t>Li</a:t>
            </a:r>
            <a:r>
              <a:rPr lang="en-GB" sz="2200" dirty="0">
                <a:solidFill>
                  <a:schemeClr val="dk1"/>
                </a:solidFill>
                <a:latin typeface="Calibri"/>
                <a:ea typeface="Calibri"/>
                <a:cs typeface="Calibri"/>
                <a:sym typeface="Calibri"/>
              </a:rPr>
              <a:t>teracy Champions community</a:t>
            </a:r>
          </a:p>
          <a:p>
            <a:pPr marL="457200" lvl="0" indent="-368300" algn="l" rtl="0">
              <a:lnSpc>
                <a:spcPct val="115000"/>
              </a:lnSpc>
              <a:spcBef>
                <a:spcPts val="0"/>
              </a:spcBef>
              <a:spcAft>
                <a:spcPts val="0"/>
              </a:spcAft>
              <a:buClr>
                <a:schemeClr val="dk1"/>
              </a:buClr>
              <a:buSzPts val="2200"/>
            </a:pPr>
            <a:r>
              <a:rPr lang="en-GB" sz="2200" dirty="0">
                <a:solidFill>
                  <a:schemeClr val="dk1"/>
                </a:solidFill>
                <a:latin typeface="Calibri"/>
                <a:ea typeface="Calibri"/>
                <a:cs typeface="Calibri"/>
                <a:sym typeface="Calibri"/>
              </a:rPr>
              <a:t>Local community</a:t>
            </a:r>
          </a:p>
          <a:p>
            <a:pPr marL="457200" lvl="0" indent="-368300" algn="l" rtl="0">
              <a:lnSpc>
                <a:spcPct val="115000"/>
              </a:lnSpc>
              <a:spcBef>
                <a:spcPts val="0"/>
              </a:spcBef>
              <a:spcAft>
                <a:spcPts val="0"/>
              </a:spcAft>
              <a:buClr>
                <a:schemeClr val="dk1"/>
              </a:buClr>
              <a:buSzPts val="2200"/>
            </a:pPr>
            <a:r>
              <a:rPr lang="en-GB" sz="2200" dirty="0">
                <a:solidFill>
                  <a:schemeClr val="dk1"/>
                </a:solidFill>
                <a:latin typeface="Calibri"/>
                <a:ea typeface="Calibri"/>
                <a:cs typeface="Calibri"/>
                <a:sym typeface="Calibri"/>
              </a:rPr>
              <a:t>Community of professional networks</a:t>
            </a:r>
          </a:p>
          <a:p>
            <a:endParaRPr lang="en-GB" dirty="0"/>
          </a:p>
        </p:txBody>
      </p:sp>
      <p:sp>
        <p:nvSpPr>
          <p:cNvPr id="3" name="Footer Placeholder 2">
            <a:extLst>
              <a:ext uri="{FF2B5EF4-FFF2-40B4-BE49-F238E27FC236}">
                <a16:creationId xmlns:a16="http://schemas.microsoft.com/office/drawing/2014/main" id="{9C277604-B125-2CE5-5AC2-B3E13A7D21B0}"/>
              </a:ext>
            </a:extLst>
          </p:cNvPr>
          <p:cNvSpPr>
            <a:spLocks noGrp="1"/>
          </p:cNvSpPr>
          <p:nvPr>
            <p:ph type="ftr" sz="quarter" idx="11"/>
          </p:nvPr>
        </p:nvSpPr>
        <p:spPr/>
        <p:txBody>
          <a:bodyPr/>
          <a:lstStyle/>
          <a:p>
            <a:r>
              <a:rPr lang="en-GB"/>
              <a:t>literacytrust.org.uk</a:t>
            </a:r>
            <a:endParaRPr lang="en-GB" dirty="0"/>
          </a:p>
        </p:txBody>
      </p:sp>
      <p:sp>
        <p:nvSpPr>
          <p:cNvPr id="4" name="Title 3">
            <a:extLst>
              <a:ext uri="{FF2B5EF4-FFF2-40B4-BE49-F238E27FC236}">
                <a16:creationId xmlns:a16="http://schemas.microsoft.com/office/drawing/2014/main" id="{29C735F1-6F5D-39B3-B7B8-998C0B42B357}"/>
              </a:ext>
            </a:extLst>
          </p:cNvPr>
          <p:cNvSpPr>
            <a:spLocks noGrp="1"/>
          </p:cNvSpPr>
          <p:nvPr>
            <p:ph type="ctrTitle"/>
          </p:nvPr>
        </p:nvSpPr>
        <p:spPr>
          <a:xfrm>
            <a:off x="1551916" y="-118093"/>
            <a:ext cx="8359864" cy="1219200"/>
          </a:xfrm>
        </p:spPr>
        <p:txBody>
          <a:bodyPr>
            <a:normAutofit/>
          </a:bodyPr>
          <a:lstStyle/>
          <a:p>
            <a:r>
              <a:rPr lang="en-GB" sz="4000" dirty="0"/>
              <a:t>Focus on community</a:t>
            </a:r>
          </a:p>
        </p:txBody>
      </p:sp>
      <p:sp>
        <p:nvSpPr>
          <p:cNvPr id="9" name="Google Shape;243;p34">
            <a:extLst>
              <a:ext uri="{FF2B5EF4-FFF2-40B4-BE49-F238E27FC236}">
                <a16:creationId xmlns:a16="http://schemas.microsoft.com/office/drawing/2014/main" id="{66BD2BC9-6F1D-A58D-99E6-36CF05808A44}"/>
              </a:ext>
            </a:extLst>
          </p:cNvPr>
          <p:cNvSpPr txBox="1"/>
          <p:nvPr/>
        </p:nvSpPr>
        <p:spPr>
          <a:xfrm>
            <a:off x="243497" y="3746209"/>
            <a:ext cx="10204818" cy="2006160"/>
          </a:xfrm>
          <a:prstGeom prst="rect">
            <a:avLst/>
          </a:prstGeom>
          <a:noFill/>
          <a:ln>
            <a:noFill/>
          </a:ln>
        </p:spPr>
        <p:txBody>
          <a:bodyPr spcFirstLastPara="1" wrap="square" lIns="91425" tIns="91425" rIns="91425" bIns="91425" anchor="t" anchorCtr="0">
            <a:spAutoFit/>
          </a:bodyPr>
          <a:lstStyle/>
          <a:p>
            <a:pPr marL="548640" marR="548640" lvl="0" indent="0" algn="l" rtl="0">
              <a:lnSpc>
                <a:spcPct val="107916"/>
              </a:lnSpc>
              <a:spcBef>
                <a:spcPts val="1400"/>
              </a:spcBef>
              <a:spcAft>
                <a:spcPts val="1400"/>
              </a:spcAft>
              <a:buNone/>
            </a:pPr>
            <a:r>
              <a:rPr lang="en-GB" sz="2200" i="1" dirty="0">
                <a:solidFill>
                  <a:srgbClr val="E94C33"/>
                </a:solidFill>
                <a:latin typeface="Calibri"/>
                <a:ea typeface="Calibri"/>
                <a:cs typeface="Calibri"/>
                <a:sym typeface="Calibri"/>
              </a:rPr>
              <a:t>“It's just finding similarly minded people and having that community feel. I guess that's really important. That community feel... that there are lots of people out there that share your same passion or have the same love and you can actually bring out or discuss things and discuss ideas.” </a:t>
            </a:r>
            <a:endParaRPr sz="2200" dirty="0"/>
          </a:p>
        </p:txBody>
      </p:sp>
    </p:spTree>
    <p:extLst>
      <p:ext uri="{BB962C8B-B14F-4D97-AF65-F5344CB8AC3E}">
        <p14:creationId xmlns:p14="http://schemas.microsoft.com/office/powerpoint/2010/main" val="2755424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C277604-B125-2CE5-5AC2-B3E13A7D21B0}"/>
              </a:ext>
            </a:extLst>
          </p:cNvPr>
          <p:cNvSpPr>
            <a:spLocks noGrp="1"/>
          </p:cNvSpPr>
          <p:nvPr>
            <p:ph type="ftr" sz="quarter" idx="11"/>
          </p:nvPr>
        </p:nvSpPr>
        <p:spPr/>
        <p:txBody>
          <a:bodyPr/>
          <a:lstStyle/>
          <a:p>
            <a:r>
              <a:rPr lang="en-GB"/>
              <a:t>literacytrust.org.uk</a:t>
            </a:r>
            <a:endParaRPr lang="en-GB" dirty="0"/>
          </a:p>
        </p:txBody>
      </p:sp>
      <p:sp>
        <p:nvSpPr>
          <p:cNvPr id="4" name="Title 3">
            <a:extLst>
              <a:ext uri="{FF2B5EF4-FFF2-40B4-BE49-F238E27FC236}">
                <a16:creationId xmlns:a16="http://schemas.microsoft.com/office/drawing/2014/main" id="{29C735F1-6F5D-39B3-B7B8-998C0B42B357}"/>
              </a:ext>
            </a:extLst>
          </p:cNvPr>
          <p:cNvSpPr>
            <a:spLocks noGrp="1"/>
          </p:cNvSpPr>
          <p:nvPr>
            <p:ph type="ctrTitle"/>
          </p:nvPr>
        </p:nvSpPr>
        <p:spPr>
          <a:xfrm>
            <a:off x="1566906" y="-183889"/>
            <a:ext cx="8359864" cy="1219200"/>
          </a:xfrm>
        </p:spPr>
        <p:txBody>
          <a:bodyPr>
            <a:normAutofit/>
          </a:bodyPr>
          <a:lstStyle/>
          <a:p>
            <a:r>
              <a:rPr lang="en-GB" sz="3600" dirty="0"/>
              <a:t>What can we learn from these?</a:t>
            </a:r>
          </a:p>
        </p:txBody>
      </p:sp>
      <p:sp>
        <p:nvSpPr>
          <p:cNvPr id="8" name="Subtitle 1">
            <a:extLst>
              <a:ext uri="{FF2B5EF4-FFF2-40B4-BE49-F238E27FC236}">
                <a16:creationId xmlns:a16="http://schemas.microsoft.com/office/drawing/2014/main" id="{0AE57F98-C676-DF8E-EA2C-DF47E8879652}"/>
              </a:ext>
            </a:extLst>
          </p:cNvPr>
          <p:cNvSpPr>
            <a:spLocks noGrp="1"/>
          </p:cNvSpPr>
          <p:nvPr>
            <p:ph type="subTitle" idx="1"/>
          </p:nvPr>
        </p:nvSpPr>
        <p:spPr>
          <a:xfrm>
            <a:off x="569843" y="2005676"/>
            <a:ext cx="9503144" cy="3868217"/>
          </a:xfrm>
        </p:spPr>
        <p:txBody>
          <a:bodyPr/>
          <a:lstStyle/>
          <a:p>
            <a:pPr marL="457200" marR="0" lvl="0" indent="-457200" algn="just" rtl="0">
              <a:lnSpc>
                <a:spcPct val="115000"/>
              </a:lnSpc>
              <a:spcBef>
                <a:spcPts val="0"/>
              </a:spcBef>
              <a:spcAft>
                <a:spcPts val="0"/>
              </a:spcAft>
              <a:buClr>
                <a:schemeClr val="dk1"/>
              </a:buClr>
              <a:buSzPts val="2800"/>
              <a:buAutoNum type="arabicPeriod"/>
            </a:pPr>
            <a:r>
              <a:rPr lang="en-GB" sz="2800" dirty="0">
                <a:solidFill>
                  <a:schemeClr val="dk1"/>
                </a:solidFill>
                <a:ea typeface="Calibri"/>
                <a:cs typeface="Calibri"/>
                <a:sym typeface="Calibri"/>
              </a:rPr>
              <a:t>Foster personal motivations, skills and interests</a:t>
            </a:r>
          </a:p>
          <a:p>
            <a:pPr marL="457200" marR="0" lvl="0" indent="-457200" algn="just" rtl="0">
              <a:lnSpc>
                <a:spcPct val="115000"/>
              </a:lnSpc>
              <a:spcBef>
                <a:spcPts val="0"/>
              </a:spcBef>
              <a:spcAft>
                <a:spcPts val="0"/>
              </a:spcAft>
              <a:buClr>
                <a:schemeClr val="dk1"/>
              </a:buClr>
              <a:buSzPts val="2800"/>
              <a:buAutoNum type="arabicPeriod"/>
            </a:pPr>
            <a:endParaRPr lang="en-GB" sz="2800" dirty="0">
              <a:solidFill>
                <a:schemeClr val="dk1"/>
              </a:solidFill>
              <a:ea typeface="Calibri"/>
              <a:cs typeface="Calibri"/>
              <a:sym typeface="Calibri"/>
            </a:endParaRPr>
          </a:p>
          <a:p>
            <a:pPr marL="457200" marR="0" lvl="0" indent="-457200" algn="just" rtl="0">
              <a:lnSpc>
                <a:spcPct val="115000"/>
              </a:lnSpc>
              <a:spcBef>
                <a:spcPts val="0"/>
              </a:spcBef>
              <a:spcAft>
                <a:spcPts val="0"/>
              </a:spcAft>
              <a:buClr>
                <a:schemeClr val="dk1"/>
              </a:buClr>
              <a:buSzPts val="2800"/>
              <a:buAutoNum type="arabicPeriod"/>
            </a:pPr>
            <a:r>
              <a:rPr lang="en-GB" sz="2800" dirty="0">
                <a:solidFill>
                  <a:schemeClr val="dk1"/>
                </a:solidFill>
                <a:ea typeface="Calibri"/>
                <a:cs typeface="Calibri"/>
                <a:sym typeface="Calibri"/>
              </a:rPr>
              <a:t>Continue to provide high quality support and resources</a:t>
            </a:r>
          </a:p>
          <a:p>
            <a:pPr marL="457200" marR="0" lvl="0" indent="-457200" algn="just" rtl="0">
              <a:lnSpc>
                <a:spcPct val="115000"/>
              </a:lnSpc>
              <a:spcBef>
                <a:spcPts val="0"/>
              </a:spcBef>
              <a:spcAft>
                <a:spcPts val="0"/>
              </a:spcAft>
              <a:buClr>
                <a:schemeClr val="dk1"/>
              </a:buClr>
              <a:buSzPts val="2800"/>
              <a:buAutoNum type="arabicPeriod"/>
            </a:pPr>
            <a:endParaRPr lang="en-GB" sz="2800" dirty="0">
              <a:solidFill>
                <a:schemeClr val="dk1"/>
              </a:solidFill>
              <a:ea typeface="Calibri"/>
              <a:cs typeface="Calibri"/>
              <a:sym typeface="Calibri"/>
            </a:endParaRPr>
          </a:p>
          <a:p>
            <a:pPr marL="457200" marR="0" lvl="0" indent="-457200" algn="just" rtl="0">
              <a:lnSpc>
                <a:spcPct val="115000"/>
              </a:lnSpc>
              <a:spcBef>
                <a:spcPts val="0"/>
              </a:spcBef>
              <a:spcAft>
                <a:spcPts val="0"/>
              </a:spcAft>
              <a:buClr>
                <a:schemeClr val="dk1"/>
              </a:buClr>
              <a:buSzPts val="2800"/>
              <a:buAutoNum type="arabicPeriod"/>
            </a:pPr>
            <a:r>
              <a:rPr lang="en-GB" sz="2800" dirty="0">
                <a:solidFill>
                  <a:schemeClr val="dk1"/>
                </a:solidFill>
                <a:ea typeface="Calibri"/>
                <a:cs typeface="Calibri"/>
                <a:sym typeface="Calibri"/>
              </a:rPr>
              <a:t>Maintain and increase the flexibility of volunteering</a:t>
            </a:r>
            <a:endParaRPr lang="en-GB" sz="2800" dirty="0">
              <a:ea typeface="Calibri"/>
              <a:sym typeface="Calibri"/>
            </a:endParaRPr>
          </a:p>
          <a:p>
            <a:pPr marL="457200" marR="0" lvl="0" indent="-457200" algn="just" rtl="0">
              <a:lnSpc>
                <a:spcPct val="115000"/>
              </a:lnSpc>
              <a:spcBef>
                <a:spcPts val="0"/>
              </a:spcBef>
              <a:spcAft>
                <a:spcPts val="0"/>
              </a:spcAft>
              <a:buClr>
                <a:schemeClr val="dk1"/>
              </a:buClr>
              <a:buSzPts val="2800"/>
              <a:buAutoNum type="arabicPeriod"/>
            </a:pPr>
            <a:endParaRPr lang="en-GB" sz="2800" dirty="0">
              <a:solidFill>
                <a:schemeClr val="dk1"/>
              </a:solidFill>
              <a:ea typeface="Calibri"/>
              <a:cs typeface="Calibri"/>
              <a:sym typeface="Calibri"/>
            </a:endParaRPr>
          </a:p>
          <a:p>
            <a:pPr marL="457200" marR="0" lvl="0" indent="-457200" algn="just" rtl="0">
              <a:lnSpc>
                <a:spcPct val="115000"/>
              </a:lnSpc>
              <a:spcBef>
                <a:spcPts val="0"/>
              </a:spcBef>
              <a:spcAft>
                <a:spcPts val="0"/>
              </a:spcAft>
              <a:buClr>
                <a:schemeClr val="dk1"/>
              </a:buClr>
              <a:buSzPts val="2800"/>
              <a:buAutoNum type="arabicPeriod"/>
            </a:pPr>
            <a:r>
              <a:rPr lang="en-GB" sz="2800" dirty="0">
                <a:solidFill>
                  <a:schemeClr val="dk1"/>
                </a:solidFill>
                <a:ea typeface="Calibri"/>
                <a:cs typeface="Calibri"/>
                <a:sym typeface="Calibri"/>
              </a:rPr>
              <a:t>Focus and strengthen the community aspect</a:t>
            </a:r>
            <a:endParaRPr lang="en-GB" sz="2800" dirty="0"/>
          </a:p>
          <a:p>
            <a:pPr marL="0" indent="0">
              <a:buNone/>
            </a:pPr>
            <a:endParaRPr lang="en-GB" dirty="0"/>
          </a:p>
        </p:txBody>
      </p:sp>
    </p:spTree>
    <p:extLst>
      <p:ext uri="{BB962C8B-B14F-4D97-AF65-F5344CB8AC3E}">
        <p14:creationId xmlns:p14="http://schemas.microsoft.com/office/powerpoint/2010/main" val="1317021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D5E9DFF-B3DD-47A6-A4F3-508181281EBD}"/>
              </a:ext>
            </a:extLst>
          </p:cNvPr>
          <p:cNvSpPr>
            <a:spLocks noGrp="1"/>
          </p:cNvSpPr>
          <p:nvPr>
            <p:ph type="subTitle" idx="1"/>
          </p:nvPr>
        </p:nvSpPr>
        <p:spPr/>
        <p:txBody>
          <a:bodyPr/>
          <a:lstStyle/>
          <a:p>
            <a:r>
              <a:rPr lang="en-US" dirty="0"/>
              <a:t>Online book clubs </a:t>
            </a:r>
          </a:p>
          <a:p>
            <a:r>
              <a:rPr lang="en-US" dirty="0"/>
              <a:t>Street library boxes </a:t>
            </a:r>
          </a:p>
          <a:p>
            <a:r>
              <a:rPr lang="en-US" dirty="0"/>
              <a:t>Events </a:t>
            </a:r>
          </a:p>
          <a:p>
            <a:r>
              <a:rPr lang="en-US" dirty="0"/>
              <a:t>Books in food parcels </a:t>
            </a:r>
          </a:p>
          <a:p>
            <a:r>
              <a:rPr lang="en-US" dirty="0"/>
              <a:t>Promotional videos </a:t>
            </a:r>
          </a:p>
          <a:p>
            <a:r>
              <a:rPr lang="en-US" dirty="0"/>
              <a:t>Supported National campaigns- Black History Month, World  Book Day and #Take10ToRead</a:t>
            </a:r>
          </a:p>
          <a:p>
            <a:pPr marL="0" indent="0">
              <a:buNone/>
            </a:pPr>
            <a:endParaRPr lang="en-US" dirty="0"/>
          </a:p>
          <a:p>
            <a:pPr marL="0" indent="0">
              <a:buNone/>
            </a:pPr>
            <a:endParaRPr lang="en-US" dirty="0"/>
          </a:p>
        </p:txBody>
      </p:sp>
      <p:sp>
        <p:nvSpPr>
          <p:cNvPr id="3" name="Footer Placeholder 2">
            <a:extLst>
              <a:ext uri="{FF2B5EF4-FFF2-40B4-BE49-F238E27FC236}">
                <a16:creationId xmlns:a16="http://schemas.microsoft.com/office/drawing/2014/main" id="{4F2E6360-D7C7-4789-A902-E351BDD4668C}"/>
              </a:ext>
            </a:extLst>
          </p:cNvPr>
          <p:cNvSpPr>
            <a:spLocks noGrp="1"/>
          </p:cNvSpPr>
          <p:nvPr>
            <p:ph type="ftr" sz="quarter" idx="11"/>
          </p:nvPr>
        </p:nvSpPr>
        <p:spPr/>
        <p:txBody>
          <a:bodyPr/>
          <a:lstStyle/>
          <a:p>
            <a:r>
              <a:rPr lang="en-GB"/>
              <a:t>literacytrust.org.uk</a:t>
            </a:r>
            <a:endParaRPr lang="en-GB" dirty="0"/>
          </a:p>
        </p:txBody>
      </p:sp>
      <p:sp>
        <p:nvSpPr>
          <p:cNvPr id="4" name="Title 3">
            <a:extLst>
              <a:ext uri="{FF2B5EF4-FFF2-40B4-BE49-F238E27FC236}">
                <a16:creationId xmlns:a16="http://schemas.microsoft.com/office/drawing/2014/main" id="{673BA281-67B3-46AC-8C08-C82D1DD2CD36}"/>
              </a:ext>
            </a:extLst>
          </p:cNvPr>
          <p:cNvSpPr>
            <a:spLocks noGrp="1"/>
          </p:cNvSpPr>
          <p:nvPr>
            <p:ph type="ctrTitle"/>
          </p:nvPr>
        </p:nvSpPr>
        <p:spPr/>
        <p:txBody>
          <a:bodyPr>
            <a:normAutofit fontScale="90000"/>
          </a:bodyPr>
          <a:lstStyle/>
          <a:p>
            <a:pPr algn="ctr"/>
            <a:r>
              <a:rPr lang="en-GB" dirty="0"/>
              <a:t>Supporting local families </a:t>
            </a:r>
            <a:br>
              <a:rPr lang="en-GB" dirty="0"/>
            </a:br>
            <a:r>
              <a:rPr lang="en-GB" dirty="0" err="1"/>
              <a:t>Shanine’s</a:t>
            </a:r>
            <a:r>
              <a:rPr lang="en-GB" dirty="0"/>
              <a:t> story  </a:t>
            </a:r>
          </a:p>
        </p:txBody>
      </p:sp>
      <p:pic>
        <p:nvPicPr>
          <p:cNvPr id="10" name="Picture 9">
            <a:extLst>
              <a:ext uri="{FF2B5EF4-FFF2-40B4-BE49-F238E27FC236}">
                <a16:creationId xmlns:a16="http://schemas.microsoft.com/office/drawing/2014/main" id="{68B07F6C-F777-4B7D-8034-337BB0B3989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082365" y="4950005"/>
            <a:ext cx="2263541" cy="2012954"/>
          </a:xfrm>
          <a:prstGeom prst="rect">
            <a:avLst/>
          </a:prstGeom>
        </p:spPr>
      </p:pic>
      <p:pic>
        <p:nvPicPr>
          <p:cNvPr id="8" name="Picture 7">
            <a:extLst>
              <a:ext uri="{FF2B5EF4-FFF2-40B4-BE49-F238E27FC236}">
                <a16:creationId xmlns:a16="http://schemas.microsoft.com/office/drawing/2014/main" id="{85FEA01A-96AD-46D5-BA75-090ED2521B23}"/>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509870" y="4812632"/>
            <a:ext cx="2279155" cy="2194067"/>
          </a:xfrm>
          <a:prstGeom prst="rect">
            <a:avLst/>
          </a:prstGeom>
        </p:spPr>
      </p:pic>
      <p:pic>
        <p:nvPicPr>
          <p:cNvPr id="9" name="Picture 8">
            <a:extLst>
              <a:ext uri="{FF2B5EF4-FFF2-40B4-BE49-F238E27FC236}">
                <a16:creationId xmlns:a16="http://schemas.microsoft.com/office/drawing/2014/main" id="{2B4E5BA4-703B-4182-B520-D1BCDEE8CC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1432" y="1730407"/>
            <a:ext cx="2638943" cy="1840357"/>
          </a:xfrm>
          <a:prstGeom prst="rect">
            <a:avLst/>
          </a:prstGeom>
        </p:spPr>
      </p:pic>
    </p:spTree>
    <p:extLst>
      <p:ext uri="{BB962C8B-B14F-4D97-AF65-F5344CB8AC3E}">
        <p14:creationId xmlns:p14="http://schemas.microsoft.com/office/powerpoint/2010/main" val="2607177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D5E9DFF-B3DD-47A6-A4F3-508181281EBD}"/>
              </a:ext>
            </a:extLst>
          </p:cNvPr>
          <p:cNvSpPr>
            <a:spLocks noGrp="1"/>
          </p:cNvSpPr>
          <p:nvPr>
            <p:ph type="subTitle" idx="1"/>
          </p:nvPr>
        </p:nvSpPr>
        <p:spPr/>
        <p:txBody>
          <a:bodyPr/>
          <a:lstStyle/>
          <a:p>
            <a:r>
              <a:rPr lang="en-GB" dirty="0"/>
              <a:t>Set up a book corner to share, swap and donate the books</a:t>
            </a:r>
          </a:p>
          <a:p>
            <a:r>
              <a:rPr lang="en-GB" dirty="0"/>
              <a:t>Encourage families to love the books</a:t>
            </a:r>
          </a:p>
          <a:p>
            <a:r>
              <a:rPr lang="en-GB" dirty="0"/>
              <a:t>Signpost to local library</a:t>
            </a:r>
          </a:p>
          <a:p>
            <a:r>
              <a:rPr lang="en-GB" dirty="0"/>
              <a:t>Designing a multilingual poster to support families who access the foodbank  </a:t>
            </a:r>
          </a:p>
        </p:txBody>
      </p:sp>
      <p:sp>
        <p:nvSpPr>
          <p:cNvPr id="3" name="Footer Placeholder 2">
            <a:extLst>
              <a:ext uri="{FF2B5EF4-FFF2-40B4-BE49-F238E27FC236}">
                <a16:creationId xmlns:a16="http://schemas.microsoft.com/office/drawing/2014/main" id="{4F2E6360-D7C7-4789-A902-E351BDD4668C}"/>
              </a:ext>
            </a:extLst>
          </p:cNvPr>
          <p:cNvSpPr>
            <a:spLocks noGrp="1"/>
          </p:cNvSpPr>
          <p:nvPr>
            <p:ph type="ftr" sz="quarter" idx="11"/>
          </p:nvPr>
        </p:nvSpPr>
        <p:spPr/>
        <p:txBody>
          <a:bodyPr/>
          <a:lstStyle/>
          <a:p>
            <a:r>
              <a:rPr lang="en-GB"/>
              <a:t>literacytrust.org.uk</a:t>
            </a:r>
            <a:endParaRPr lang="en-GB" dirty="0"/>
          </a:p>
        </p:txBody>
      </p:sp>
      <p:sp>
        <p:nvSpPr>
          <p:cNvPr id="4" name="Title 3">
            <a:extLst>
              <a:ext uri="{FF2B5EF4-FFF2-40B4-BE49-F238E27FC236}">
                <a16:creationId xmlns:a16="http://schemas.microsoft.com/office/drawing/2014/main" id="{673BA281-67B3-46AC-8C08-C82D1DD2CD36}"/>
              </a:ext>
            </a:extLst>
          </p:cNvPr>
          <p:cNvSpPr>
            <a:spLocks noGrp="1"/>
          </p:cNvSpPr>
          <p:nvPr>
            <p:ph type="ctrTitle"/>
          </p:nvPr>
        </p:nvSpPr>
        <p:spPr/>
        <p:txBody>
          <a:bodyPr>
            <a:normAutofit fontScale="90000"/>
          </a:bodyPr>
          <a:lstStyle/>
          <a:p>
            <a:pPr algn="ctr"/>
            <a:r>
              <a:rPr lang="en-GB" dirty="0"/>
              <a:t>Supporting local families </a:t>
            </a:r>
            <a:br>
              <a:rPr lang="en-GB" dirty="0"/>
            </a:br>
            <a:r>
              <a:rPr lang="en-GB" dirty="0"/>
              <a:t>Emily’s story  </a:t>
            </a:r>
          </a:p>
        </p:txBody>
      </p:sp>
      <p:pic>
        <p:nvPicPr>
          <p:cNvPr id="8" name="Picture 7">
            <a:extLst>
              <a:ext uri="{FF2B5EF4-FFF2-40B4-BE49-F238E27FC236}">
                <a16:creationId xmlns:a16="http://schemas.microsoft.com/office/drawing/2014/main" id="{536B00A1-AD66-4BE2-A942-7DA3601DE9F3}"/>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683100" y="4227227"/>
            <a:ext cx="2986436" cy="2225188"/>
          </a:xfrm>
          <a:prstGeom prst="rect">
            <a:avLst/>
          </a:prstGeom>
        </p:spPr>
      </p:pic>
      <p:pic>
        <p:nvPicPr>
          <p:cNvPr id="7" name="Picture 6">
            <a:extLst>
              <a:ext uri="{FF2B5EF4-FFF2-40B4-BE49-F238E27FC236}">
                <a16:creationId xmlns:a16="http://schemas.microsoft.com/office/drawing/2014/main" id="{4D73561F-C577-47F5-9BD8-6BA452EF483D}"/>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899029" y="4056544"/>
            <a:ext cx="3945646" cy="2566554"/>
          </a:xfrm>
          <a:prstGeom prst="rect">
            <a:avLst/>
          </a:prstGeom>
        </p:spPr>
      </p:pic>
    </p:spTree>
    <p:extLst>
      <p:ext uri="{BB962C8B-B14F-4D97-AF65-F5344CB8AC3E}">
        <p14:creationId xmlns:p14="http://schemas.microsoft.com/office/powerpoint/2010/main" val="5208690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0E78FE0-F0A8-4174-BB83-390EB0DA9362}"/>
              </a:ext>
            </a:extLst>
          </p:cNvPr>
          <p:cNvSpPr>
            <a:spLocks noGrp="1"/>
          </p:cNvSpPr>
          <p:nvPr>
            <p:ph type="subTitle" idx="1"/>
          </p:nvPr>
        </p:nvSpPr>
        <p:spPr/>
        <p:txBody>
          <a:bodyPr/>
          <a:lstStyle/>
          <a:p>
            <a:endParaRPr lang="en-GB" dirty="0"/>
          </a:p>
        </p:txBody>
      </p:sp>
      <p:sp>
        <p:nvSpPr>
          <p:cNvPr id="3" name="Footer Placeholder 2">
            <a:extLst>
              <a:ext uri="{FF2B5EF4-FFF2-40B4-BE49-F238E27FC236}">
                <a16:creationId xmlns:a16="http://schemas.microsoft.com/office/drawing/2014/main" id="{9FFFDDB1-1E5E-4F6A-B2E1-A4A473F137DA}"/>
              </a:ext>
            </a:extLst>
          </p:cNvPr>
          <p:cNvSpPr>
            <a:spLocks noGrp="1"/>
          </p:cNvSpPr>
          <p:nvPr>
            <p:ph type="ftr" sz="quarter" idx="11"/>
          </p:nvPr>
        </p:nvSpPr>
        <p:spPr/>
        <p:txBody>
          <a:bodyPr/>
          <a:lstStyle/>
          <a:p>
            <a:r>
              <a:rPr lang="en-GB"/>
              <a:t>literacytrust.org.uk</a:t>
            </a:r>
            <a:endParaRPr lang="en-GB" dirty="0"/>
          </a:p>
        </p:txBody>
      </p:sp>
      <p:sp>
        <p:nvSpPr>
          <p:cNvPr id="4" name="Title 3">
            <a:extLst>
              <a:ext uri="{FF2B5EF4-FFF2-40B4-BE49-F238E27FC236}">
                <a16:creationId xmlns:a16="http://schemas.microsoft.com/office/drawing/2014/main" id="{7875DE07-C507-42C5-9D90-9DB2A5862273}"/>
              </a:ext>
            </a:extLst>
          </p:cNvPr>
          <p:cNvSpPr>
            <a:spLocks noGrp="1"/>
          </p:cNvSpPr>
          <p:nvPr>
            <p:ph type="ctrTitle"/>
          </p:nvPr>
        </p:nvSpPr>
        <p:spPr/>
        <p:txBody>
          <a:bodyPr>
            <a:normAutofit/>
          </a:bodyPr>
          <a:lstStyle/>
          <a:p>
            <a:r>
              <a:rPr lang="en-GB" dirty="0"/>
              <a:t>Literacy Champions</a:t>
            </a:r>
          </a:p>
        </p:txBody>
      </p:sp>
      <p:pic>
        <p:nvPicPr>
          <p:cNvPr id="6" name="Picture 5">
            <a:extLst>
              <a:ext uri="{FF2B5EF4-FFF2-40B4-BE49-F238E27FC236}">
                <a16:creationId xmlns:a16="http://schemas.microsoft.com/office/drawing/2014/main" id="{56D1B8CD-C662-4B4A-AA6E-6286E4B1ABED}"/>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453607" y="1527018"/>
            <a:ext cx="9668363" cy="6005697"/>
          </a:xfrm>
          <a:prstGeom prst="rect">
            <a:avLst/>
          </a:prstGeom>
        </p:spPr>
      </p:pic>
    </p:spTree>
    <p:extLst>
      <p:ext uri="{BB962C8B-B14F-4D97-AF65-F5344CB8AC3E}">
        <p14:creationId xmlns:p14="http://schemas.microsoft.com/office/powerpoint/2010/main" val="14156921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GB" dirty="0"/>
              <a:t>literacytrust.org.uk</a:t>
            </a:r>
          </a:p>
        </p:txBody>
      </p:sp>
      <p:sp>
        <p:nvSpPr>
          <p:cNvPr id="4" name="Title 3"/>
          <p:cNvSpPr>
            <a:spLocks noGrp="1"/>
          </p:cNvSpPr>
          <p:nvPr>
            <p:ph type="ctrTitle"/>
          </p:nvPr>
        </p:nvSpPr>
        <p:spPr/>
        <p:txBody>
          <a:bodyPr>
            <a:normAutofit/>
          </a:bodyPr>
          <a:lstStyle/>
          <a:p>
            <a:r>
              <a:rPr lang="en-GB" dirty="0"/>
              <a:t>Literacy Champion digital activity </a:t>
            </a:r>
          </a:p>
        </p:txBody>
      </p:sp>
      <p:sp>
        <p:nvSpPr>
          <p:cNvPr id="6" name="Subtitle 1"/>
          <p:cNvSpPr>
            <a:spLocks noGrp="1"/>
          </p:cNvSpPr>
          <p:nvPr>
            <p:ph type="subTitle" idx="1"/>
          </p:nvPr>
        </p:nvSpPr>
        <p:spPr>
          <a:xfrm>
            <a:off x="433058" y="1750590"/>
            <a:ext cx="7076106" cy="4961316"/>
          </a:xfrm>
        </p:spPr>
        <p:txBody>
          <a:bodyPr/>
          <a:lstStyle/>
          <a:p>
            <a:r>
              <a:rPr lang="en-GB" dirty="0"/>
              <a:t>Create videos and photo collages of literacy activity to be shared on social media</a:t>
            </a:r>
          </a:p>
          <a:p>
            <a:r>
              <a:rPr lang="en-US" dirty="0"/>
              <a:t>Run competitions and challenges</a:t>
            </a:r>
            <a:endParaRPr lang="en-GB" dirty="0"/>
          </a:p>
          <a:p>
            <a:r>
              <a:rPr lang="en-US" dirty="0"/>
              <a:t>Zoom sessions including stories and training </a:t>
            </a:r>
          </a:p>
          <a:p>
            <a:r>
              <a:rPr lang="en-US" dirty="0"/>
              <a:t>Promote and share partner activity on Facebook </a:t>
            </a:r>
            <a:endParaRPr lang="en-GB" dirty="0"/>
          </a:p>
        </p:txBody>
      </p:sp>
      <p:sp>
        <p:nvSpPr>
          <p:cNvPr id="7" name="Rectangle 6"/>
          <p:cNvSpPr/>
          <p:nvPr/>
        </p:nvSpPr>
        <p:spPr>
          <a:xfrm>
            <a:off x="229954" y="282794"/>
            <a:ext cx="1366933" cy="1007349"/>
          </a:xfrm>
          <a:prstGeom prst="rect">
            <a:avLst/>
          </a:prstGeom>
          <a:solidFill>
            <a:srgbClr val="47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Screen Clipping"/>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69843" y="4592158"/>
            <a:ext cx="3210248" cy="1949079"/>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39188" y="2927067"/>
            <a:ext cx="2417563" cy="3614170"/>
          </a:xfrm>
          <a:prstGeom prst="rect">
            <a:avLst/>
          </a:prstGeom>
          <a:ln>
            <a:solidFill>
              <a:schemeClr val="bg1">
                <a:lumMod val="95000"/>
              </a:schemeClr>
            </a:solidFill>
          </a:ln>
        </p:spPr>
      </p:pic>
      <p:pic>
        <p:nvPicPr>
          <p:cNvPr id="10" name="Picture 9"/>
          <p:cNvPicPr>
            <a:picLocks noChangeAspect="1"/>
          </p:cNvPicPr>
          <p:nvPr/>
        </p:nvPicPr>
        <p:blipFill rotWithShape="1">
          <a:blip r:embed="rId5" cstate="screen">
            <a:extLst>
              <a:ext uri="{28A0092B-C50C-407E-A947-70E740481C1C}">
                <a14:useLocalDpi xmlns:a14="http://schemas.microsoft.com/office/drawing/2010/main" val="0"/>
              </a:ext>
            </a:extLst>
          </a:blip>
          <a:srcRect r="10532"/>
          <a:stretch/>
        </p:blipFill>
        <p:spPr>
          <a:xfrm>
            <a:off x="3971111" y="4592159"/>
            <a:ext cx="3367236" cy="1949079"/>
          </a:xfrm>
          <a:prstGeom prst="rect">
            <a:avLst/>
          </a:prstGeom>
          <a:ln>
            <a:solidFill>
              <a:schemeClr val="bg1">
                <a:lumMod val="95000"/>
              </a:schemeClr>
            </a:solidFill>
          </a:ln>
        </p:spPr>
      </p:pic>
      <p:pic>
        <p:nvPicPr>
          <p:cNvPr id="11" name="Picture 10"/>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153179" y="-194682"/>
            <a:ext cx="1997531" cy="1692930"/>
          </a:xfrm>
          <a:prstGeom prst="rect">
            <a:avLst/>
          </a:prstGeom>
        </p:spPr>
      </p:pic>
    </p:spTree>
    <p:extLst>
      <p:ext uri="{BB962C8B-B14F-4D97-AF65-F5344CB8AC3E}">
        <p14:creationId xmlns:p14="http://schemas.microsoft.com/office/powerpoint/2010/main" val="1172222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53606" y="1704628"/>
            <a:ext cx="10019132" cy="5007278"/>
          </a:xfrm>
        </p:spPr>
        <p:txBody>
          <a:bodyPr>
            <a:normAutofit lnSpcReduction="10000"/>
          </a:bodyPr>
          <a:lstStyle/>
          <a:p>
            <a:pPr marL="0" indent="0">
              <a:buNone/>
            </a:pPr>
            <a:r>
              <a:rPr lang="en-GB" dirty="0"/>
              <a:t>Literacy Champions stay connected  to:</a:t>
            </a:r>
          </a:p>
          <a:p>
            <a:r>
              <a:rPr lang="en-GB" sz="2000" dirty="0"/>
              <a:t>Support and learn from each other (and technical support!) </a:t>
            </a:r>
          </a:p>
          <a:p>
            <a:r>
              <a:rPr lang="en-GB" sz="2000" dirty="0"/>
              <a:t>Share ideas, good practice and their skills</a:t>
            </a:r>
          </a:p>
          <a:p>
            <a:r>
              <a:rPr lang="en-GB" sz="2000" dirty="0"/>
              <a:t>Promote activity across the city </a:t>
            </a:r>
          </a:p>
          <a:p>
            <a:endParaRPr lang="en-US" sz="2000" dirty="0"/>
          </a:p>
          <a:p>
            <a:pPr marL="0" indent="0">
              <a:buNone/>
            </a:pPr>
            <a:endParaRPr lang="en-US" sz="2000" dirty="0"/>
          </a:p>
          <a:p>
            <a:r>
              <a:rPr lang="en-US" dirty="0"/>
              <a:t>B</a:t>
            </a:r>
            <a:r>
              <a:rPr lang="en-GB" dirty="0" err="1"/>
              <a:t>enefits</a:t>
            </a:r>
            <a:r>
              <a:rPr lang="en-GB" dirty="0"/>
              <a:t>:-</a:t>
            </a:r>
          </a:p>
          <a:p>
            <a:r>
              <a:rPr lang="en-GB" sz="2000" dirty="0"/>
              <a:t>Plays to their strengths</a:t>
            </a:r>
          </a:p>
          <a:p>
            <a:r>
              <a:rPr lang="en-US" sz="2000" dirty="0"/>
              <a:t>N</a:t>
            </a:r>
            <a:r>
              <a:rPr lang="en-GB" sz="2000" dirty="0"/>
              <a:t>o fixed hours</a:t>
            </a:r>
          </a:p>
          <a:p>
            <a:r>
              <a:rPr lang="en-US" sz="2000" dirty="0"/>
              <a:t>F</a:t>
            </a:r>
            <a:r>
              <a:rPr lang="en-GB" sz="2000" dirty="0"/>
              <a:t>its into work or social life</a:t>
            </a:r>
          </a:p>
          <a:p>
            <a:r>
              <a:rPr lang="en-US" sz="2000" dirty="0"/>
              <a:t>A</a:t>
            </a:r>
            <a:r>
              <a:rPr lang="en-GB" sz="2000" dirty="0" err="1"/>
              <a:t>ccess</a:t>
            </a:r>
            <a:r>
              <a:rPr lang="en-GB" sz="2000" dirty="0"/>
              <a:t> to resources and  information </a:t>
            </a:r>
          </a:p>
          <a:p>
            <a:r>
              <a:rPr lang="en-US" sz="2000" dirty="0"/>
              <a:t>S</a:t>
            </a:r>
            <a:r>
              <a:rPr lang="en-GB" sz="2000" dirty="0" err="1"/>
              <a:t>upports</a:t>
            </a:r>
            <a:r>
              <a:rPr lang="en-GB" sz="2000" dirty="0"/>
              <a:t> their owns children’s learning </a:t>
            </a:r>
          </a:p>
          <a:p>
            <a:pPr marL="0" indent="0">
              <a:buNone/>
            </a:pPr>
            <a:endParaRPr lang="en-US" sz="2000" dirty="0"/>
          </a:p>
          <a:p>
            <a:pPr marL="0" indent="0">
              <a:buNone/>
            </a:pPr>
            <a:endParaRPr lang="en-GB" sz="2000" dirty="0"/>
          </a:p>
          <a:p>
            <a:pPr marL="0" indent="0">
              <a:buNone/>
            </a:pPr>
            <a:endParaRPr lang="en-US" sz="2000" dirty="0"/>
          </a:p>
          <a:p>
            <a:pPr marL="0" indent="0">
              <a:buNone/>
            </a:pPr>
            <a:endParaRPr lang="en-US" sz="2000" dirty="0"/>
          </a:p>
        </p:txBody>
      </p:sp>
      <p:sp>
        <p:nvSpPr>
          <p:cNvPr id="3" name="Footer Placeholder 2"/>
          <p:cNvSpPr>
            <a:spLocks noGrp="1"/>
          </p:cNvSpPr>
          <p:nvPr>
            <p:ph type="ftr" sz="quarter" idx="11"/>
          </p:nvPr>
        </p:nvSpPr>
        <p:spPr/>
        <p:txBody>
          <a:bodyPr/>
          <a:lstStyle/>
          <a:p>
            <a:r>
              <a:rPr lang="en-GB" dirty="0"/>
              <a:t>literacytrust.org.uk</a:t>
            </a:r>
          </a:p>
        </p:txBody>
      </p:sp>
      <p:pic>
        <p:nvPicPr>
          <p:cNvPr id="6" name="Picture 5"/>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049792" y="3450825"/>
            <a:ext cx="3200519" cy="1894774"/>
          </a:xfrm>
          <a:prstGeom prst="rect">
            <a:avLst/>
          </a:prstGeom>
        </p:spPr>
      </p:pic>
      <p:sp>
        <p:nvSpPr>
          <p:cNvPr id="7" name="Rectangle 6"/>
          <p:cNvSpPr/>
          <p:nvPr/>
        </p:nvSpPr>
        <p:spPr>
          <a:xfrm>
            <a:off x="229954" y="282794"/>
            <a:ext cx="1366933" cy="1007349"/>
          </a:xfrm>
          <a:prstGeom prst="rect">
            <a:avLst/>
          </a:prstGeom>
          <a:solidFill>
            <a:srgbClr val="47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975530" y="5389725"/>
            <a:ext cx="2500083" cy="1562552"/>
          </a:xfrm>
          <a:prstGeom prst="rect">
            <a:avLst/>
          </a:prstGeom>
        </p:spPr>
      </p:pic>
      <p:pic>
        <p:nvPicPr>
          <p:cNvPr id="9" name="Picture 8"/>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8225573" y="1464257"/>
            <a:ext cx="2271136" cy="2277998"/>
          </a:xfrm>
          <a:prstGeom prst="rect">
            <a:avLst/>
          </a:prstGeom>
        </p:spPr>
      </p:pic>
      <p:pic>
        <p:nvPicPr>
          <p:cNvPr id="12" name="Picture 11"/>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9274518" y="4263391"/>
            <a:ext cx="963689" cy="963689"/>
          </a:xfrm>
          <a:prstGeom prst="rect">
            <a:avLst/>
          </a:prstGeom>
        </p:spPr>
      </p:pic>
      <p:sp>
        <p:nvSpPr>
          <p:cNvPr id="13" name="Title 12"/>
          <p:cNvSpPr>
            <a:spLocks noGrp="1"/>
          </p:cNvSpPr>
          <p:nvPr>
            <p:ph type="ctrTitle"/>
          </p:nvPr>
        </p:nvSpPr>
        <p:spPr/>
        <p:txBody>
          <a:bodyPr>
            <a:normAutofit/>
          </a:bodyPr>
          <a:lstStyle/>
          <a:p>
            <a:r>
              <a:rPr lang="en-GB" dirty="0"/>
              <a:t>Creating literacy networks</a:t>
            </a:r>
          </a:p>
        </p:txBody>
      </p:sp>
      <p:pic>
        <p:nvPicPr>
          <p:cNvPr id="11" name="Picture 10"/>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153179" y="-194682"/>
            <a:ext cx="1997531" cy="1692930"/>
          </a:xfrm>
          <a:prstGeom prst="rect">
            <a:avLst/>
          </a:prstGeom>
        </p:spPr>
      </p:pic>
    </p:spTree>
    <p:extLst>
      <p:ext uri="{BB962C8B-B14F-4D97-AF65-F5344CB8AC3E}">
        <p14:creationId xmlns:p14="http://schemas.microsoft.com/office/powerpoint/2010/main" val="1600943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9226" y="476757"/>
            <a:ext cx="2610228" cy="2432697"/>
          </a:xfrm>
          <a:prstGeom prst="rect">
            <a:avLst/>
          </a:prstGeom>
          <a:solidFill>
            <a:srgbClr val="47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Rectangle 2"/>
          <p:cNvSpPr/>
          <p:nvPr/>
        </p:nvSpPr>
        <p:spPr>
          <a:xfrm>
            <a:off x="5034013" y="6227545"/>
            <a:ext cx="924025" cy="16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50946" y="366266"/>
            <a:ext cx="2610228" cy="2208833"/>
          </a:xfrm>
          <a:prstGeom prst="rect">
            <a:avLst/>
          </a:prstGeom>
        </p:spPr>
      </p:pic>
      <p:sp>
        <p:nvSpPr>
          <p:cNvPr id="4" name="Rectangle 3">
            <a:extLst>
              <a:ext uri="{FF2B5EF4-FFF2-40B4-BE49-F238E27FC236}">
                <a16:creationId xmlns:a16="http://schemas.microsoft.com/office/drawing/2014/main" id="{40509D02-674E-448F-8761-FF0E496BB8FD}"/>
              </a:ext>
            </a:extLst>
          </p:cNvPr>
          <p:cNvSpPr/>
          <p:nvPr/>
        </p:nvSpPr>
        <p:spPr>
          <a:xfrm>
            <a:off x="3833160" y="3064933"/>
            <a:ext cx="6428440" cy="2308324"/>
          </a:xfrm>
          <a:prstGeom prst="rect">
            <a:avLst/>
          </a:prstGeom>
        </p:spPr>
        <p:txBody>
          <a:bodyPr wrap="square">
            <a:spAutoFit/>
          </a:bodyPr>
          <a:lstStyle/>
          <a:p>
            <a:pPr lvl="0">
              <a:defRPr/>
            </a:pPr>
            <a:endParaRPr lang="en-GB" sz="2400" dirty="0">
              <a:solidFill>
                <a:prstClr val="black"/>
              </a:solidFill>
            </a:endParaRPr>
          </a:p>
          <a:p>
            <a:pPr lvl="0">
              <a:defRPr/>
            </a:pPr>
            <a:endParaRPr lang="en-GB" sz="2400" dirty="0">
              <a:solidFill>
                <a:prstClr val="black"/>
              </a:solidFill>
            </a:endParaRPr>
          </a:p>
          <a:p>
            <a:pPr lvl="0">
              <a:defRPr/>
            </a:pPr>
            <a:endParaRPr lang="en-GB" sz="2400" dirty="0">
              <a:solidFill>
                <a:prstClr val="black"/>
              </a:solidFill>
            </a:endParaRPr>
          </a:p>
          <a:p>
            <a:pPr lvl="0">
              <a:defRPr/>
            </a:pPr>
            <a:endParaRPr lang="en-GB" sz="2400" dirty="0">
              <a:solidFill>
                <a:prstClr val="black"/>
              </a:solidFill>
            </a:endParaRPr>
          </a:p>
          <a:p>
            <a:pPr lvl="0">
              <a:defRPr/>
            </a:pPr>
            <a:r>
              <a:rPr lang="en-GB" sz="2400" dirty="0">
                <a:solidFill>
                  <a:prstClr val="black"/>
                </a:solidFill>
              </a:rPr>
              <a:t>Charlotte Malik, Hub Manager – charlotte.malik@literacytrust.org.uk</a:t>
            </a:r>
          </a:p>
        </p:txBody>
      </p:sp>
    </p:spTree>
    <p:extLst>
      <p:ext uri="{BB962C8B-B14F-4D97-AF65-F5344CB8AC3E}">
        <p14:creationId xmlns:p14="http://schemas.microsoft.com/office/powerpoint/2010/main" val="3002916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234DEAF-6703-436E-B2C9-1DCAEF6E1CB1}"/>
              </a:ext>
            </a:extLst>
          </p:cNvPr>
          <p:cNvSpPr>
            <a:spLocks noGrp="1"/>
          </p:cNvSpPr>
          <p:nvPr>
            <p:ph type="subTitle" idx="1"/>
          </p:nvPr>
        </p:nvSpPr>
        <p:spPr/>
        <p:txBody>
          <a:bodyPr>
            <a:normAutofit lnSpcReduction="10000"/>
          </a:bodyPr>
          <a:lstStyle/>
          <a:p>
            <a:r>
              <a:rPr lang="en-GB" dirty="0"/>
              <a:t>Read On Nottingham is part of the National Literacy Trust, aiming to raise literacy levels across the City</a:t>
            </a:r>
          </a:p>
          <a:p>
            <a:endParaRPr lang="en-GB" dirty="0"/>
          </a:p>
          <a:p>
            <a:r>
              <a:rPr lang="en-GB" dirty="0"/>
              <a:t>Read On Nottingham is one of a growing network of 16 place-based Literacy Hubs</a:t>
            </a:r>
          </a:p>
          <a:p>
            <a:endParaRPr lang="en-GB" dirty="0"/>
          </a:p>
          <a:p>
            <a:r>
              <a:rPr lang="en-GB" dirty="0"/>
              <a:t>We focus our work across the City in areas of greatest need. </a:t>
            </a:r>
          </a:p>
          <a:p>
            <a:endParaRPr lang="en-GB" dirty="0"/>
          </a:p>
          <a:p>
            <a:r>
              <a:rPr lang="en-GB" dirty="0"/>
              <a:t>Literacy Champions help us reach children and families directly to increase motivation to read for pleasure.</a:t>
            </a:r>
          </a:p>
          <a:p>
            <a:endParaRPr lang="en-GB" dirty="0"/>
          </a:p>
          <a:p>
            <a:r>
              <a:rPr lang="en-GB" dirty="0"/>
              <a:t>Our key aim is to improve reading, writing, speaking and listening skills to boost the life chances of children and young people.  </a:t>
            </a:r>
          </a:p>
          <a:p>
            <a:endParaRPr lang="en-GB" dirty="0"/>
          </a:p>
        </p:txBody>
      </p:sp>
      <p:sp>
        <p:nvSpPr>
          <p:cNvPr id="3" name="Footer Placeholder 2">
            <a:extLst>
              <a:ext uri="{FF2B5EF4-FFF2-40B4-BE49-F238E27FC236}">
                <a16:creationId xmlns:a16="http://schemas.microsoft.com/office/drawing/2014/main" id="{EE25A040-68F2-46BE-A15B-B29B22D8CE31}"/>
              </a:ext>
            </a:extLst>
          </p:cNvPr>
          <p:cNvSpPr>
            <a:spLocks noGrp="1"/>
          </p:cNvSpPr>
          <p:nvPr>
            <p:ph type="ftr" sz="quarter" idx="11"/>
          </p:nvPr>
        </p:nvSpPr>
        <p:spPr/>
        <p:txBody>
          <a:bodyPr/>
          <a:lstStyle/>
          <a:p>
            <a:r>
              <a:rPr lang="en-GB"/>
              <a:t>literacytrust.org.uk</a:t>
            </a:r>
            <a:endParaRPr lang="en-GB" dirty="0"/>
          </a:p>
        </p:txBody>
      </p:sp>
      <p:sp>
        <p:nvSpPr>
          <p:cNvPr id="4" name="Title 3">
            <a:extLst>
              <a:ext uri="{FF2B5EF4-FFF2-40B4-BE49-F238E27FC236}">
                <a16:creationId xmlns:a16="http://schemas.microsoft.com/office/drawing/2014/main" id="{6F172989-A60D-409C-8BE3-548B5BD2A554}"/>
              </a:ext>
            </a:extLst>
          </p:cNvPr>
          <p:cNvSpPr>
            <a:spLocks noGrp="1"/>
          </p:cNvSpPr>
          <p:nvPr>
            <p:ph type="ctrTitle"/>
          </p:nvPr>
        </p:nvSpPr>
        <p:spPr/>
        <p:txBody>
          <a:bodyPr/>
          <a:lstStyle/>
          <a:p>
            <a:r>
              <a:rPr lang="en-GB" dirty="0"/>
              <a:t>Read On Nottingham	</a:t>
            </a:r>
          </a:p>
        </p:txBody>
      </p:sp>
    </p:spTree>
    <p:extLst>
      <p:ext uri="{BB962C8B-B14F-4D97-AF65-F5344CB8AC3E}">
        <p14:creationId xmlns:p14="http://schemas.microsoft.com/office/powerpoint/2010/main" val="1654457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69843" y="1707551"/>
            <a:ext cx="9503144" cy="729787"/>
          </a:xfrm>
        </p:spPr>
        <p:txBody>
          <a:bodyPr>
            <a:normAutofit fontScale="55000" lnSpcReduction="20000"/>
          </a:bodyPr>
          <a:lstStyle/>
          <a:p>
            <a:pPr marL="0" indent="0" algn="ctr">
              <a:buNone/>
            </a:pPr>
            <a:r>
              <a:rPr lang="en-GB" sz="4600" dirty="0"/>
              <a:t>A Literacy Champion is someone who volunteers to help improve literacy at the heart of their community.</a:t>
            </a:r>
            <a:endParaRPr lang="en-GB" dirty="0"/>
          </a:p>
        </p:txBody>
      </p:sp>
      <p:sp>
        <p:nvSpPr>
          <p:cNvPr id="3" name="Footer Placeholder 2"/>
          <p:cNvSpPr>
            <a:spLocks noGrp="1"/>
          </p:cNvSpPr>
          <p:nvPr>
            <p:ph type="ftr" sz="quarter" idx="11"/>
          </p:nvPr>
        </p:nvSpPr>
        <p:spPr/>
        <p:txBody>
          <a:bodyPr/>
          <a:lstStyle/>
          <a:p>
            <a:r>
              <a:rPr lang="en-GB" dirty="0"/>
              <a:t>literacytrust.org.uk</a:t>
            </a:r>
          </a:p>
        </p:txBody>
      </p:sp>
      <p:sp>
        <p:nvSpPr>
          <p:cNvPr id="4" name="Title 3"/>
          <p:cNvSpPr>
            <a:spLocks noGrp="1"/>
          </p:cNvSpPr>
          <p:nvPr>
            <p:ph type="ctrTitle"/>
          </p:nvPr>
        </p:nvSpPr>
        <p:spPr/>
        <p:txBody>
          <a:bodyPr>
            <a:normAutofit/>
          </a:bodyPr>
          <a:lstStyle/>
          <a:p>
            <a:r>
              <a:rPr lang="en-GB" dirty="0"/>
              <a:t>Literacy Champions</a:t>
            </a:r>
          </a:p>
        </p:txBody>
      </p:sp>
      <p:sp>
        <p:nvSpPr>
          <p:cNvPr id="7" name="Rectangle 6"/>
          <p:cNvSpPr/>
          <p:nvPr/>
        </p:nvSpPr>
        <p:spPr>
          <a:xfrm>
            <a:off x="229954" y="282794"/>
            <a:ext cx="1366933" cy="1007349"/>
          </a:xfrm>
          <a:prstGeom prst="rect">
            <a:avLst/>
          </a:prstGeom>
          <a:solidFill>
            <a:srgbClr val="47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descr="Screen Clipping"/>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6647754" y="2854745"/>
            <a:ext cx="3627024" cy="2344809"/>
          </a:xfrm>
          <a:prstGeom prst="rect">
            <a:avLst/>
          </a:prstGeom>
        </p:spPr>
      </p:pic>
      <p:pic>
        <p:nvPicPr>
          <p:cNvPr id="10" name="Picture 9" descr="Screen Clipping"/>
          <p:cNvPicPr>
            <a:picLocks noChangeAspect="1"/>
          </p:cNvPicPr>
          <p:nvPr/>
        </p:nvPicPr>
        <p:blipFill rotWithShape="1">
          <a:blip r:embed="rId4" cstate="screen">
            <a:extLst>
              <a:ext uri="{28A0092B-C50C-407E-A947-70E740481C1C}">
                <a14:useLocalDpi xmlns:a14="http://schemas.microsoft.com/office/drawing/2010/main" val="0"/>
              </a:ext>
            </a:extLst>
          </a:blip>
          <a:srcRect r="9486"/>
          <a:stretch/>
        </p:blipFill>
        <p:spPr>
          <a:xfrm>
            <a:off x="4305209" y="5342605"/>
            <a:ext cx="2550320" cy="1590618"/>
          </a:xfrm>
          <a:prstGeom prst="rect">
            <a:avLst/>
          </a:prstGeom>
        </p:spPr>
      </p:pic>
      <p:pic>
        <p:nvPicPr>
          <p:cNvPr id="11" name="Picture 10" descr="Screen Clipping"/>
          <p:cNvPicPr>
            <a:picLocks noChangeAspect="1"/>
          </p:cNvPicPr>
          <p:nvPr/>
        </p:nvPicPr>
        <p:blipFill rotWithShape="1">
          <a:blip r:embed="rId5" cstate="screen">
            <a:extLst>
              <a:ext uri="{28A0092B-C50C-407E-A947-70E740481C1C}">
                <a14:useLocalDpi xmlns:a14="http://schemas.microsoft.com/office/drawing/2010/main" val="0"/>
              </a:ext>
            </a:extLst>
          </a:blip>
          <a:srcRect l="2308" r="2749"/>
          <a:stretch/>
        </p:blipFill>
        <p:spPr>
          <a:xfrm>
            <a:off x="4538279" y="2671769"/>
            <a:ext cx="1939158" cy="2528731"/>
          </a:xfrm>
          <a:prstGeom prst="rect">
            <a:avLst/>
          </a:prstGeom>
        </p:spPr>
      </p:pic>
      <p:pic>
        <p:nvPicPr>
          <p:cNvPr id="13" name="Picture 12" descr="Screen Clipping"/>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2729128" y="2496952"/>
            <a:ext cx="1576081" cy="2227580"/>
          </a:xfrm>
          <a:prstGeom prst="rect">
            <a:avLst/>
          </a:prstGeom>
        </p:spPr>
      </p:pic>
      <p:pic>
        <p:nvPicPr>
          <p:cNvPr id="15" name="Picture 14" descr="Screen Clipping"/>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9121389" y="5366402"/>
            <a:ext cx="1313294" cy="1543025"/>
          </a:xfrm>
          <a:prstGeom prst="rect">
            <a:avLst/>
          </a:prstGeom>
        </p:spPr>
      </p:pic>
      <p:pic>
        <p:nvPicPr>
          <p:cNvPr id="17" name="Picture 16" descr="Screen Clipping"/>
          <p:cNvPicPr>
            <a:picLocks noChangeAspect="1"/>
          </p:cNvPicPr>
          <p:nvPr/>
        </p:nvPicPr>
        <p:blipFill rotWithShape="1">
          <a:blip r:embed="rId8" cstate="screen">
            <a:extLst>
              <a:ext uri="{28A0092B-C50C-407E-A947-70E740481C1C}">
                <a14:useLocalDpi xmlns:a14="http://schemas.microsoft.com/office/drawing/2010/main" val="0"/>
              </a:ext>
            </a:extLst>
          </a:blip>
          <a:srcRect l="13729"/>
          <a:stretch/>
        </p:blipFill>
        <p:spPr>
          <a:xfrm>
            <a:off x="229952" y="3827075"/>
            <a:ext cx="2109477" cy="1068073"/>
          </a:xfrm>
          <a:prstGeom prst="rect">
            <a:avLst/>
          </a:prstGeom>
        </p:spPr>
      </p:pic>
      <p:pic>
        <p:nvPicPr>
          <p:cNvPr id="19" name="Picture 18" descr="Screen Clipping"/>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7269064" y="5367467"/>
            <a:ext cx="1666492" cy="1561175"/>
          </a:xfrm>
          <a:prstGeom prst="rect">
            <a:avLst/>
          </a:prstGeom>
        </p:spPr>
      </p:pic>
      <p:pic>
        <p:nvPicPr>
          <p:cNvPr id="16" name="Picture 15"/>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177696" y="-134471"/>
            <a:ext cx="1997531" cy="1692930"/>
          </a:xfrm>
          <a:prstGeom prst="rect">
            <a:avLst/>
          </a:prstGeom>
        </p:spPr>
      </p:pic>
      <p:pic>
        <p:nvPicPr>
          <p:cNvPr id="18" name="Picture 17">
            <a:extLst>
              <a:ext uri="{FF2B5EF4-FFF2-40B4-BE49-F238E27FC236}">
                <a16:creationId xmlns:a16="http://schemas.microsoft.com/office/drawing/2014/main" id="{1F56F11D-5AA6-44DB-A723-28FBB693395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555392" y="4895148"/>
            <a:ext cx="1543050" cy="2033494"/>
          </a:xfrm>
          <a:prstGeom prst="rect">
            <a:avLst/>
          </a:prstGeom>
        </p:spPr>
      </p:pic>
      <p:pic>
        <p:nvPicPr>
          <p:cNvPr id="8" name="Picture 7">
            <a:extLst>
              <a:ext uri="{FF2B5EF4-FFF2-40B4-BE49-F238E27FC236}">
                <a16:creationId xmlns:a16="http://schemas.microsoft.com/office/drawing/2014/main" id="{ADA0DD8D-DBFB-4699-9F57-B271CF6094C7}"/>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257130" y="5009251"/>
            <a:ext cx="1931590" cy="2037348"/>
          </a:xfrm>
          <a:prstGeom prst="rect">
            <a:avLst/>
          </a:prstGeom>
        </p:spPr>
      </p:pic>
      <p:pic>
        <p:nvPicPr>
          <p:cNvPr id="20" name="Picture 19">
            <a:extLst>
              <a:ext uri="{FF2B5EF4-FFF2-40B4-BE49-F238E27FC236}">
                <a16:creationId xmlns:a16="http://schemas.microsoft.com/office/drawing/2014/main" id="{1B2930A2-B291-47B7-B6CB-DF6D2C9367C4}"/>
              </a:ext>
            </a:extLst>
          </p:cNvPr>
          <p:cNvPicPr>
            <a:picLocks noChangeAspect="1"/>
          </p:cNvPicPr>
          <p:nvPr/>
        </p:nvPicPr>
        <p:blipFill>
          <a:blip r:embed="rId13" cstate="screen">
            <a:extLst>
              <a:ext uri="{28A0092B-C50C-407E-A947-70E740481C1C}">
                <a14:useLocalDpi xmlns:a14="http://schemas.microsoft.com/office/drawing/2010/main" val="0"/>
              </a:ext>
            </a:extLst>
          </a:blip>
          <a:stretch>
            <a:fillRect/>
          </a:stretch>
        </p:blipFill>
        <p:spPr>
          <a:xfrm>
            <a:off x="315110" y="2047931"/>
            <a:ext cx="1939159" cy="1665041"/>
          </a:xfrm>
          <a:prstGeom prst="rect">
            <a:avLst/>
          </a:prstGeom>
        </p:spPr>
      </p:pic>
    </p:spTree>
    <p:extLst>
      <p:ext uri="{BB962C8B-B14F-4D97-AF65-F5344CB8AC3E}">
        <p14:creationId xmlns:p14="http://schemas.microsoft.com/office/powerpoint/2010/main" val="18070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53607" y="1603193"/>
            <a:ext cx="9503144" cy="5550082"/>
          </a:xfrm>
        </p:spPr>
        <p:txBody>
          <a:bodyPr>
            <a:normAutofit/>
          </a:bodyPr>
          <a:lstStyle/>
          <a:p>
            <a:pPr marL="0" indent="0" algn="ctr">
              <a:buNone/>
            </a:pPr>
            <a:r>
              <a:rPr lang="en-GB" dirty="0"/>
              <a:t>Encouraging their communities to enjoy all things literacy:</a:t>
            </a:r>
          </a:p>
          <a:p>
            <a:r>
              <a:rPr lang="en-GB" dirty="0"/>
              <a:t>Sharing our messages about the joy of reading </a:t>
            </a:r>
          </a:p>
          <a:p>
            <a:r>
              <a:rPr lang="en-GB" dirty="0"/>
              <a:t>Donating books and other resources within their community </a:t>
            </a:r>
          </a:p>
          <a:p>
            <a:r>
              <a:rPr lang="en-US" dirty="0"/>
              <a:t>Promoting local services </a:t>
            </a:r>
          </a:p>
          <a:p>
            <a:r>
              <a:rPr lang="en-US" dirty="0"/>
              <a:t>Planning and </a:t>
            </a:r>
            <a:r>
              <a:rPr lang="en-US" dirty="0" err="1"/>
              <a:t>organising</a:t>
            </a:r>
            <a:r>
              <a:rPr lang="en-US" dirty="0"/>
              <a:t> literacy related events </a:t>
            </a:r>
          </a:p>
        </p:txBody>
      </p:sp>
      <p:sp>
        <p:nvSpPr>
          <p:cNvPr id="3" name="Footer Placeholder 2"/>
          <p:cNvSpPr>
            <a:spLocks noGrp="1"/>
          </p:cNvSpPr>
          <p:nvPr>
            <p:ph type="ftr" sz="quarter" idx="11"/>
          </p:nvPr>
        </p:nvSpPr>
        <p:spPr/>
        <p:txBody>
          <a:bodyPr/>
          <a:lstStyle/>
          <a:p>
            <a:r>
              <a:rPr lang="en-GB" dirty="0"/>
              <a:t>literacytrust.org.uk</a:t>
            </a:r>
          </a:p>
        </p:txBody>
      </p:sp>
      <p:pic>
        <p:nvPicPr>
          <p:cNvPr id="2052" name="Picture 4" descr="May be an image of 2 people and people stand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4274" y="4646072"/>
            <a:ext cx="3054448" cy="230815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May be an image of 2 people"/>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453607" y="4422098"/>
            <a:ext cx="2559676" cy="242807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29954" y="282794"/>
            <a:ext cx="1366933" cy="1007349"/>
          </a:xfrm>
          <a:prstGeom prst="rect">
            <a:avLst/>
          </a:prstGeom>
          <a:solidFill>
            <a:srgbClr val="47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itle 4"/>
          <p:cNvSpPr>
            <a:spLocks noGrp="1"/>
          </p:cNvSpPr>
          <p:nvPr>
            <p:ph type="ctrTitle"/>
          </p:nvPr>
        </p:nvSpPr>
        <p:spPr/>
        <p:txBody>
          <a:bodyPr/>
          <a:lstStyle/>
          <a:p>
            <a:r>
              <a:rPr lang="en-GB" dirty="0"/>
              <a:t>Promoting reading for pleasure</a:t>
            </a:r>
          </a:p>
        </p:txBody>
      </p:sp>
      <p:pic>
        <p:nvPicPr>
          <p:cNvPr id="10" name="Picture 9"/>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53179" y="-194682"/>
            <a:ext cx="1997531" cy="1692930"/>
          </a:xfrm>
          <a:prstGeom prst="rect">
            <a:avLst/>
          </a:prstGeom>
        </p:spPr>
      </p:pic>
      <p:pic>
        <p:nvPicPr>
          <p:cNvPr id="4" name="Picture 3"/>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809875" y="4691921"/>
            <a:ext cx="2449560" cy="1834716"/>
          </a:xfrm>
          <a:prstGeom prst="rect">
            <a:avLst/>
          </a:prstGeom>
        </p:spPr>
      </p:pic>
    </p:spTree>
    <p:extLst>
      <p:ext uri="{BB962C8B-B14F-4D97-AF65-F5344CB8AC3E}">
        <p14:creationId xmlns:p14="http://schemas.microsoft.com/office/powerpoint/2010/main" val="36565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GB" dirty="0"/>
              <a:t>literacytrust.org.uk</a:t>
            </a:r>
          </a:p>
        </p:txBody>
      </p:sp>
      <p:sp>
        <p:nvSpPr>
          <p:cNvPr id="6" name="Subtitle 1"/>
          <p:cNvSpPr>
            <a:spLocks noGrp="1"/>
          </p:cNvSpPr>
          <p:nvPr>
            <p:ph type="subTitle" idx="1"/>
          </p:nvPr>
        </p:nvSpPr>
        <p:spPr>
          <a:xfrm>
            <a:off x="229954" y="1676095"/>
            <a:ext cx="4960896" cy="5227445"/>
          </a:xfrm>
        </p:spPr>
        <p:txBody>
          <a:bodyPr>
            <a:normAutofit/>
          </a:bodyPr>
          <a:lstStyle/>
          <a:p>
            <a:pPr marL="0" indent="0">
              <a:buNone/>
            </a:pPr>
            <a:r>
              <a:rPr lang="en-GB" dirty="0"/>
              <a:t>What they do:</a:t>
            </a:r>
          </a:p>
          <a:p>
            <a:r>
              <a:rPr lang="en-GB" dirty="0"/>
              <a:t>Create their own literacy related activities – routed in their passions, work, connections</a:t>
            </a:r>
          </a:p>
          <a:p>
            <a:r>
              <a:rPr lang="en-GB" dirty="0"/>
              <a:t>Book clubs and book swaps</a:t>
            </a:r>
          </a:p>
          <a:p>
            <a:r>
              <a:rPr lang="en-GB" dirty="0"/>
              <a:t>Gifting and sharing donations </a:t>
            </a:r>
          </a:p>
          <a:p>
            <a:r>
              <a:rPr lang="en-GB" dirty="0"/>
              <a:t>Activities, games and worksheets</a:t>
            </a:r>
          </a:p>
          <a:p>
            <a:r>
              <a:rPr lang="en-GB" dirty="0"/>
              <a:t>Own events, storytelling sessions </a:t>
            </a:r>
          </a:p>
          <a:p>
            <a:r>
              <a:rPr lang="en-GB" dirty="0"/>
              <a:t>Supporting at Hub events</a:t>
            </a:r>
          </a:p>
          <a:p>
            <a:r>
              <a:rPr lang="en-US" dirty="0"/>
              <a:t>Promoting local and national partner activity</a:t>
            </a:r>
            <a:endParaRPr lang="en-GB" dirty="0"/>
          </a:p>
          <a:p>
            <a:r>
              <a:rPr lang="en-US" dirty="0"/>
              <a:t>Sharing our resources </a:t>
            </a:r>
            <a:endParaRPr lang="en-GB" dirty="0"/>
          </a:p>
          <a:p>
            <a:endParaRPr lang="en-GB" dirty="0"/>
          </a:p>
        </p:txBody>
      </p:sp>
      <p:sp>
        <p:nvSpPr>
          <p:cNvPr id="8" name="Rectangle 7"/>
          <p:cNvSpPr/>
          <p:nvPr/>
        </p:nvSpPr>
        <p:spPr>
          <a:xfrm>
            <a:off x="229954" y="282794"/>
            <a:ext cx="1366933" cy="1007349"/>
          </a:xfrm>
          <a:prstGeom prst="rect">
            <a:avLst/>
          </a:prstGeom>
          <a:solidFill>
            <a:srgbClr val="47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Screen Clipping"/>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077406" y="1842267"/>
            <a:ext cx="2385209" cy="3028377"/>
          </a:xfrm>
          <a:prstGeom prst="rect">
            <a:avLst/>
          </a:prstGeom>
          <a:ln>
            <a:solidFill>
              <a:schemeClr val="bg1">
                <a:lumMod val="95000"/>
              </a:schemeClr>
            </a:solidFill>
          </a:ln>
        </p:spPr>
      </p:pic>
      <p:pic>
        <p:nvPicPr>
          <p:cNvPr id="2" name="Picture 1"/>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95010" y="1842267"/>
            <a:ext cx="2385209" cy="2524781"/>
          </a:xfrm>
          <a:prstGeom prst="rect">
            <a:avLst/>
          </a:prstGeom>
        </p:spPr>
      </p:pic>
      <p:pic>
        <p:nvPicPr>
          <p:cNvPr id="12" name="Picture 11" descr="Screen Clipping"/>
          <p:cNvPicPr>
            <a:picLocks noChangeAspect="1"/>
          </p:cNvPicPr>
          <p:nvPr/>
        </p:nvPicPr>
        <p:blipFill rotWithShape="1">
          <a:blip r:embed="rId5" cstate="screen">
            <a:extLst>
              <a:ext uri="{28A0092B-C50C-407E-A947-70E740481C1C}">
                <a14:useLocalDpi xmlns:a14="http://schemas.microsoft.com/office/drawing/2010/main" val="0"/>
              </a:ext>
            </a:extLst>
          </a:blip>
          <a:srcRect l="6271" r="10854"/>
          <a:stretch/>
        </p:blipFill>
        <p:spPr>
          <a:xfrm>
            <a:off x="7595010" y="4601323"/>
            <a:ext cx="2385209" cy="2302217"/>
          </a:xfrm>
          <a:prstGeom prst="rect">
            <a:avLst/>
          </a:prstGeom>
        </p:spPr>
      </p:pic>
      <p:sp>
        <p:nvSpPr>
          <p:cNvPr id="13" name="Title 12"/>
          <p:cNvSpPr>
            <a:spLocks noGrp="1"/>
          </p:cNvSpPr>
          <p:nvPr>
            <p:ph type="ctrTitle"/>
          </p:nvPr>
        </p:nvSpPr>
        <p:spPr/>
        <p:txBody>
          <a:bodyPr>
            <a:normAutofit fontScale="90000"/>
          </a:bodyPr>
          <a:lstStyle/>
          <a:p>
            <a:r>
              <a:rPr lang="en-GB" dirty="0"/>
              <a:t>Literacy Champion activity in the community</a:t>
            </a:r>
          </a:p>
        </p:txBody>
      </p:sp>
      <p:pic>
        <p:nvPicPr>
          <p:cNvPr id="14" name="Picture 13"/>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177696" y="-134471"/>
            <a:ext cx="1997531" cy="1692930"/>
          </a:xfrm>
          <a:prstGeom prst="rect">
            <a:avLst/>
          </a:prstGeom>
        </p:spPr>
      </p:pic>
      <p:pic>
        <p:nvPicPr>
          <p:cNvPr id="10" name="Picture 9">
            <a:extLst>
              <a:ext uri="{FF2B5EF4-FFF2-40B4-BE49-F238E27FC236}">
                <a16:creationId xmlns:a16="http://schemas.microsoft.com/office/drawing/2014/main" id="{A2FC1360-5D43-4DF2-AF85-9A558B5332A5}"/>
              </a:ext>
            </a:extLst>
          </p:cNvPr>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4507974" y="5277853"/>
            <a:ext cx="2642176" cy="2011638"/>
          </a:xfrm>
          <a:prstGeom prst="rect">
            <a:avLst/>
          </a:prstGeom>
        </p:spPr>
      </p:pic>
    </p:spTree>
    <p:extLst>
      <p:ext uri="{BB962C8B-B14F-4D97-AF65-F5344CB8AC3E}">
        <p14:creationId xmlns:p14="http://schemas.microsoft.com/office/powerpoint/2010/main" val="28057395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CA265E3-88C4-50F4-2812-110410BC6E6C}"/>
              </a:ext>
            </a:extLst>
          </p:cNvPr>
          <p:cNvSpPr>
            <a:spLocks noGrp="1"/>
          </p:cNvSpPr>
          <p:nvPr>
            <p:ph type="subTitle" idx="1"/>
          </p:nvPr>
        </p:nvSpPr>
        <p:spPr>
          <a:xfrm>
            <a:off x="569843" y="2005676"/>
            <a:ext cx="9503144" cy="3868217"/>
          </a:xfrm>
        </p:spPr>
        <p:txBody>
          <a:bodyPr/>
          <a:lstStyle/>
          <a:p>
            <a:pPr marL="457200" marR="0" lvl="0" indent="-457200" algn="just" rtl="0">
              <a:lnSpc>
                <a:spcPct val="115000"/>
              </a:lnSpc>
              <a:spcBef>
                <a:spcPts val="0"/>
              </a:spcBef>
              <a:spcAft>
                <a:spcPts val="0"/>
              </a:spcAft>
              <a:buClr>
                <a:schemeClr val="dk1"/>
              </a:buClr>
              <a:buSzPts val="2800"/>
              <a:buAutoNum type="arabicPeriod"/>
            </a:pPr>
            <a:r>
              <a:rPr lang="en-GB" sz="2800" dirty="0">
                <a:solidFill>
                  <a:schemeClr val="dk1"/>
                </a:solidFill>
                <a:ea typeface="Calibri"/>
                <a:cs typeface="Calibri"/>
                <a:sym typeface="Calibri"/>
              </a:rPr>
              <a:t>Personal motivations, skills and interests</a:t>
            </a:r>
          </a:p>
          <a:p>
            <a:pPr marL="457200" marR="0" lvl="0" indent="-457200" algn="just" rtl="0">
              <a:lnSpc>
                <a:spcPct val="115000"/>
              </a:lnSpc>
              <a:spcBef>
                <a:spcPts val="0"/>
              </a:spcBef>
              <a:spcAft>
                <a:spcPts val="0"/>
              </a:spcAft>
              <a:buClr>
                <a:schemeClr val="dk1"/>
              </a:buClr>
              <a:buSzPts val="2800"/>
              <a:buAutoNum type="arabicPeriod"/>
            </a:pPr>
            <a:endParaRPr lang="en-GB" sz="2800" dirty="0">
              <a:solidFill>
                <a:schemeClr val="dk1"/>
              </a:solidFill>
              <a:ea typeface="Calibri"/>
              <a:cs typeface="Calibri"/>
              <a:sym typeface="Calibri"/>
            </a:endParaRPr>
          </a:p>
          <a:p>
            <a:pPr marL="457200" marR="0" lvl="0" indent="-457200" algn="just" rtl="0">
              <a:lnSpc>
                <a:spcPct val="115000"/>
              </a:lnSpc>
              <a:spcBef>
                <a:spcPts val="0"/>
              </a:spcBef>
              <a:spcAft>
                <a:spcPts val="0"/>
              </a:spcAft>
              <a:buClr>
                <a:schemeClr val="dk1"/>
              </a:buClr>
              <a:buSzPts val="2800"/>
              <a:buAutoNum type="arabicPeriod"/>
            </a:pPr>
            <a:r>
              <a:rPr lang="en-GB" sz="2800" dirty="0">
                <a:solidFill>
                  <a:schemeClr val="dk1"/>
                </a:solidFill>
                <a:ea typeface="Calibri"/>
                <a:cs typeface="Calibri"/>
                <a:sym typeface="Calibri"/>
              </a:rPr>
              <a:t>Support and resources</a:t>
            </a:r>
          </a:p>
          <a:p>
            <a:pPr marL="457200" marR="0" lvl="0" indent="-457200" algn="just" rtl="0">
              <a:lnSpc>
                <a:spcPct val="115000"/>
              </a:lnSpc>
              <a:spcBef>
                <a:spcPts val="0"/>
              </a:spcBef>
              <a:spcAft>
                <a:spcPts val="0"/>
              </a:spcAft>
              <a:buClr>
                <a:schemeClr val="dk1"/>
              </a:buClr>
              <a:buSzPts val="2800"/>
              <a:buAutoNum type="arabicPeriod"/>
            </a:pPr>
            <a:endParaRPr lang="en-GB" sz="2800" dirty="0">
              <a:solidFill>
                <a:schemeClr val="dk1"/>
              </a:solidFill>
              <a:ea typeface="Calibri"/>
              <a:cs typeface="Calibri"/>
              <a:sym typeface="Calibri"/>
            </a:endParaRPr>
          </a:p>
          <a:p>
            <a:pPr marL="457200" marR="0" lvl="0" indent="-457200" algn="just" rtl="0">
              <a:lnSpc>
                <a:spcPct val="115000"/>
              </a:lnSpc>
              <a:spcBef>
                <a:spcPts val="0"/>
              </a:spcBef>
              <a:spcAft>
                <a:spcPts val="0"/>
              </a:spcAft>
              <a:buClr>
                <a:schemeClr val="dk1"/>
              </a:buClr>
              <a:buSzPts val="2800"/>
              <a:buAutoNum type="arabicPeriod"/>
            </a:pPr>
            <a:r>
              <a:rPr lang="en-GB" sz="2800" dirty="0">
                <a:solidFill>
                  <a:schemeClr val="dk1"/>
                </a:solidFill>
                <a:ea typeface="Calibri"/>
                <a:cs typeface="Calibri"/>
                <a:sym typeface="Calibri"/>
              </a:rPr>
              <a:t>Flexibility of volunteering</a:t>
            </a:r>
            <a:endParaRPr lang="en-GB" sz="2800" dirty="0">
              <a:ea typeface="Calibri"/>
              <a:sym typeface="Calibri"/>
            </a:endParaRPr>
          </a:p>
          <a:p>
            <a:pPr marL="457200" marR="0" lvl="0" indent="-457200" algn="just" rtl="0">
              <a:lnSpc>
                <a:spcPct val="115000"/>
              </a:lnSpc>
              <a:spcBef>
                <a:spcPts val="0"/>
              </a:spcBef>
              <a:spcAft>
                <a:spcPts val="0"/>
              </a:spcAft>
              <a:buClr>
                <a:schemeClr val="dk1"/>
              </a:buClr>
              <a:buSzPts val="2800"/>
              <a:buAutoNum type="arabicPeriod"/>
            </a:pPr>
            <a:endParaRPr lang="en-GB" sz="2800" dirty="0">
              <a:solidFill>
                <a:schemeClr val="dk1"/>
              </a:solidFill>
              <a:ea typeface="Calibri"/>
              <a:cs typeface="Calibri"/>
              <a:sym typeface="Calibri"/>
            </a:endParaRPr>
          </a:p>
          <a:p>
            <a:pPr marL="457200" marR="0" lvl="0" indent="-457200" algn="just" rtl="0">
              <a:lnSpc>
                <a:spcPct val="115000"/>
              </a:lnSpc>
              <a:spcBef>
                <a:spcPts val="0"/>
              </a:spcBef>
              <a:spcAft>
                <a:spcPts val="0"/>
              </a:spcAft>
              <a:buClr>
                <a:schemeClr val="dk1"/>
              </a:buClr>
              <a:buSzPts val="2800"/>
              <a:buAutoNum type="arabicPeriod"/>
            </a:pPr>
            <a:r>
              <a:rPr lang="en-GB" sz="2800" dirty="0">
                <a:solidFill>
                  <a:schemeClr val="dk1"/>
                </a:solidFill>
                <a:ea typeface="Calibri"/>
                <a:cs typeface="Calibri"/>
                <a:sym typeface="Calibri"/>
              </a:rPr>
              <a:t>Focus on community</a:t>
            </a:r>
            <a:endParaRPr lang="en-GB" sz="2800" dirty="0"/>
          </a:p>
          <a:p>
            <a:pPr marL="0" indent="0">
              <a:buNone/>
            </a:pPr>
            <a:endParaRPr lang="en-GB" dirty="0"/>
          </a:p>
        </p:txBody>
      </p:sp>
      <p:sp>
        <p:nvSpPr>
          <p:cNvPr id="3" name="Footer Placeholder 2">
            <a:extLst>
              <a:ext uri="{FF2B5EF4-FFF2-40B4-BE49-F238E27FC236}">
                <a16:creationId xmlns:a16="http://schemas.microsoft.com/office/drawing/2014/main" id="{89BDBE85-15F5-2008-0DA4-2B81C8D4D8BA}"/>
              </a:ext>
            </a:extLst>
          </p:cNvPr>
          <p:cNvSpPr>
            <a:spLocks noGrp="1"/>
          </p:cNvSpPr>
          <p:nvPr>
            <p:ph type="ftr" sz="quarter" idx="11"/>
          </p:nvPr>
        </p:nvSpPr>
        <p:spPr/>
        <p:txBody>
          <a:bodyPr/>
          <a:lstStyle/>
          <a:p>
            <a:r>
              <a:rPr lang="en-GB"/>
              <a:t>literacytrust.org.uk</a:t>
            </a:r>
            <a:endParaRPr lang="en-GB" dirty="0"/>
          </a:p>
        </p:txBody>
      </p:sp>
      <p:sp>
        <p:nvSpPr>
          <p:cNvPr id="4" name="Title 3">
            <a:extLst>
              <a:ext uri="{FF2B5EF4-FFF2-40B4-BE49-F238E27FC236}">
                <a16:creationId xmlns:a16="http://schemas.microsoft.com/office/drawing/2014/main" id="{91E6BFA2-CFB3-2096-020F-72DDE18044AC}"/>
              </a:ext>
            </a:extLst>
          </p:cNvPr>
          <p:cNvSpPr>
            <a:spLocks noGrp="1"/>
          </p:cNvSpPr>
          <p:nvPr>
            <p:ph type="ctrTitle"/>
          </p:nvPr>
        </p:nvSpPr>
        <p:spPr>
          <a:xfrm>
            <a:off x="1431995" y="1085457"/>
            <a:ext cx="8359864" cy="776825"/>
          </a:xfrm>
        </p:spPr>
        <p:txBody>
          <a:bodyPr>
            <a:normAutofit fontScale="90000"/>
          </a:bodyPr>
          <a:lstStyle/>
          <a:p>
            <a:r>
              <a:rPr lang="en-GB" sz="4000" dirty="0"/>
              <a:t>What explains Literacy Champions’ engagement? </a:t>
            </a:r>
            <a:br>
              <a:rPr lang="en-GB" dirty="0"/>
            </a:br>
            <a:endParaRPr lang="en-GB" dirty="0"/>
          </a:p>
        </p:txBody>
      </p:sp>
    </p:spTree>
    <p:extLst>
      <p:ext uri="{BB962C8B-B14F-4D97-AF65-F5344CB8AC3E}">
        <p14:creationId xmlns:p14="http://schemas.microsoft.com/office/powerpoint/2010/main" val="3680954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259EF44-2427-AC31-B074-6F2C0B937978}"/>
              </a:ext>
            </a:extLst>
          </p:cNvPr>
          <p:cNvSpPr>
            <a:spLocks noGrp="1"/>
          </p:cNvSpPr>
          <p:nvPr>
            <p:ph type="ftr" sz="quarter" idx="11"/>
          </p:nvPr>
        </p:nvSpPr>
        <p:spPr/>
        <p:txBody>
          <a:bodyPr/>
          <a:lstStyle/>
          <a:p>
            <a:r>
              <a:rPr lang="en-GB"/>
              <a:t>literacytrust.org.uk</a:t>
            </a:r>
            <a:endParaRPr lang="en-GB" dirty="0"/>
          </a:p>
        </p:txBody>
      </p:sp>
      <p:sp>
        <p:nvSpPr>
          <p:cNvPr id="4" name="Title 3">
            <a:extLst>
              <a:ext uri="{FF2B5EF4-FFF2-40B4-BE49-F238E27FC236}">
                <a16:creationId xmlns:a16="http://schemas.microsoft.com/office/drawing/2014/main" id="{A72F1B7D-6C77-68EE-C73D-1E701A94AB37}"/>
              </a:ext>
            </a:extLst>
          </p:cNvPr>
          <p:cNvSpPr>
            <a:spLocks noGrp="1"/>
          </p:cNvSpPr>
          <p:nvPr>
            <p:ph type="ctrTitle"/>
          </p:nvPr>
        </p:nvSpPr>
        <p:spPr>
          <a:xfrm>
            <a:off x="1596936" y="286978"/>
            <a:ext cx="8359864" cy="813476"/>
          </a:xfrm>
        </p:spPr>
        <p:txBody>
          <a:bodyPr>
            <a:normAutofit/>
          </a:bodyPr>
          <a:lstStyle/>
          <a:p>
            <a:r>
              <a:rPr lang="en-GB" sz="3600" dirty="0"/>
              <a:t>Personal motivation, skills and interests</a:t>
            </a:r>
          </a:p>
        </p:txBody>
      </p:sp>
      <p:sp>
        <p:nvSpPr>
          <p:cNvPr id="5" name="Google Shape;214;p31">
            <a:extLst>
              <a:ext uri="{FF2B5EF4-FFF2-40B4-BE49-F238E27FC236}">
                <a16:creationId xmlns:a16="http://schemas.microsoft.com/office/drawing/2014/main" id="{C7F2DA42-C6DE-5436-716D-C01F55DBDB73}"/>
              </a:ext>
            </a:extLst>
          </p:cNvPr>
          <p:cNvSpPr txBox="1">
            <a:spLocks noGrp="1"/>
          </p:cNvSpPr>
          <p:nvPr>
            <p:ph type="subTitle" idx="1"/>
          </p:nvPr>
        </p:nvSpPr>
        <p:spPr>
          <a:xfrm>
            <a:off x="454025" y="1603375"/>
            <a:ext cx="9502775" cy="1352648"/>
          </a:xfrm>
          <a:prstGeom prst="rect">
            <a:avLst/>
          </a:prstGeom>
          <a:noFill/>
          <a:ln>
            <a:noFill/>
          </a:ln>
        </p:spPr>
        <p:txBody>
          <a:bodyPr spcFirstLastPara="1" wrap="square" lIns="91425" tIns="91425" rIns="91425" bIns="91425" anchor="t" anchorCtr="0">
            <a:spAutoFit/>
          </a:bodyPr>
          <a:lstStyle/>
          <a:p>
            <a:pPr marL="457200" lvl="0" indent="-368300" algn="l" rtl="0">
              <a:lnSpc>
                <a:spcPct val="115000"/>
              </a:lnSpc>
              <a:spcBef>
                <a:spcPts val="0"/>
              </a:spcBef>
              <a:spcAft>
                <a:spcPts val="0"/>
              </a:spcAft>
              <a:buClr>
                <a:schemeClr val="dk1"/>
              </a:buClr>
              <a:buSzPts val="2200"/>
            </a:pPr>
            <a:r>
              <a:rPr lang="en-GB" sz="2200" dirty="0">
                <a:solidFill>
                  <a:schemeClr val="dk1"/>
                </a:solidFill>
                <a:latin typeface="Calibri"/>
                <a:ea typeface="Calibri"/>
                <a:cs typeface="Calibri"/>
                <a:sym typeface="Calibri"/>
              </a:rPr>
              <a:t>Benefits for family literacy</a:t>
            </a:r>
            <a:endParaRPr sz="2200" dirty="0">
              <a:solidFill>
                <a:schemeClr val="dk1"/>
              </a:solidFill>
              <a:latin typeface="Calibri"/>
              <a:ea typeface="Calibri"/>
              <a:cs typeface="Calibri"/>
              <a:sym typeface="Calibri"/>
            </a:endParaRPr>
          </a:p>
          <a:p>
            <a:pPr marL="457200" lvl="0" indent="-368300" algn="l" rtl="0">
              <a:lnSpc>
                <a:spcPct val="115000"/>
              </a:lnSpc>
              <a:spcBef>
                <a:spcPts val="0"/>
              </a:spcBef>
              <a:spcAft>
                <a:spcPts val="0"/>
              </a:spcAft>
              <a:buClr>
                <a:schemeClr val="dk1"/>
              </a:buClr>
              <a:buSzPts val="2200"/>
            </a:pPr>
            <a:r>
              <a:rPr lang="en-GB" sz="2200" dirty="0">
                <a:solidFill>
                  <a:schemeClr val="dk1"/>
                </a:solidFill>
                <a:latin typeface="Calibri"/>
                <a:ea typeface="Calibri"/>
                <a:cs typeface="Calibri"/>
                <a:sym typeface="Calibri"/>
              </a:rPr>
              <a:t>Linking volunteering with personal skills and interests</a:t>
            </a:r>
            <a:endParaRPr sz="2200" dirty="0">
              <a:solidFill>
                <a:schemeClr val="dk1"/>
              </a:solidFill>
              <a:latin typeface="Calibri"/>
              <a:ea typeface="Calibri"/>
              <a:cs typeface="Calibri"/>
              <a:sym typeface="Calibri"/>
            </a:endParaRPr>
          </a:p>
          <a:p>
            <a:pPr marL="457200" lvl="0" indent="-368300" algn="l" rtl="0">
              <a:lnSpc>
                <a:spcPct val="115000"/>
              </a:lnSpc>
              <a:spcBef>
                <a:spcPts val="0"/>
              </a:spcBef>
              <a:spcAft>
                <a:spcPts val="0"/>
              </a:spcAft>
              <a:buClr>
                <a:schemeClr val="dk1"/>
              </a:buClr>
              <a:buSzPts val="2200"/>
            </a:pPr>
            <a:r>
              <a:rPr lang="en-GB" sz="2200" dirty="0">
                <a:solidFill>
                  <a:schemeClr val="dk1"/>
                </a:solidFill>
                <a:latin typeface="Calibri"/>
                <a:ea typeface="Calibri"/>
                <a:cs typeface="Calibri"/>
                <a:sym typeface="Calibri"/>
              </a:rPr>
              <a:t>Seeing the impact of their work</a:t>
            </a:r>
            <a:endParaRPr sz="2200" dirty="0">
              <a:solidFill>
                <a:schemeClr val="dk1"/>
              </a:solidFill>
              <a:latin typeface="Calibri"/>
              <a:ea typeface="Calibri"/>
              <a:cs typeface="Calibri"/>
              <a:sym typeface="Calibri"/>
            </a:endParaRPr>
          </a:p>
        </p:txBody>
      </p:sp>
      <p:sp>
        <p:nvSpPr>
          <p:cNvPr id="6" name="Google Shape;212;p31">
            <a:extLst>
              <a:ext uri="{FF2B5EF4-FFF2-40B4-BE49-F238E27FC236}">
                <a16:creationId xmlns:a16="http://schemas.microsoft.com/office/drawing/2014/main" id="{3EE2B52B-B861-2261-C643-996B9B98E5CC}"/>
              </a:ext>
            </a:extLst>
          </p:cNvPr>
          <p:cNvSpPr txBox="1"/>
          <p:nvPr/>
        </p:nvSpPr>
        <p:spPr>
          <a:xfrm>
            <a:off x="182219" y="3458944"/>
            <a:ext cx="3644400" cy="2990522"/>
          </a:xfrm>
          <a:prstGeom prst="rect">
            <a:avLst/>
          </a:prstGeom>
          <a:noFill/>
          <a:ln>
            <a:noFill/>
          </a:ln>
        </p:spPr>
        <p:txBody>
          <a:bodyPr spcFirstLastPara="1" wrap="square" lIns="91425" tIns="45700" rIns="91425" bIns="45700" anchor="t" anchorCtr="0">
            <a:spAutoFit/>
          </a:bodyPr>
          <a:lstStyle/>
          <a:p>
            <a:pPr marL="548640" marR="548640" lvl="0" indent="0" algn="l" rtl="0">
              <a:lnSpc>
                <a:spcPct val="107000"/>
              </a:lnSpc>
              <a:spcBef>
                <a:spcPts val="0"/>
              </a:spcBef>
              <a:spcAft>
                <a:spcPts val="0"/>
              </a:spcAft>
              <a:buNone/>
            </a:pPr>
            <a:r>
              <a:rPr lang="en-GB" sz="2200" i="1" dirty="0">
                <a:solidFill>
                  <a:srgbClr val="E94C33"/>
                </a:solidFill>
                <a:latin typeface="Calibri"/>
                <a:ea typeface="Calibri"/>
                <a:cs typeface="Calibri"/>
                <a:sym typeface="Calibri"/>
              </a:rPr>
              <a:t>“It’s been eye opening and I feel like I’ve got more culturally diverse books for my son. And he is having experiences that I couldn’t give him.” </a:t>
            </a:r>
            <a:endParaRPr sz="2200" i="1" dirty="0">
              <a:solidFill>
                <a:srgbClr val="404040"/>
              </a:solidFill>
              <a:latin typeface="Calibri"/>
              <a:ea typeface="Calibri"/>
              <a:cs typeface="Calibri"/>
              <a:sym typeface="Calibri"/>
            </a:endParaRPr>
          </a:p>
        </p:txBody>
      </p:sp>
      <p:sp>
        <p:nvSpPr>
          <p:cNvPr id="7" name="Google Shape;211;p31">
            <a:extLst>
              <a:ext uri="{FF2B5EF4-FFF2-40B4-BE49-F238E27FC236}">
                <a16:creationId xmlns:a16="http://schemas.microsoft.com/office/drawing/2014/main" id="{6E63BE03-608B-DEA5-390C-FE7967B850D3}"/>
              </a:ext>
            </a:extLst>
          </p:cNvPr>
          <p:cNvSpPr txBox="1"/>
          <p:nvPr/>
        </p:nvSpPr>
        <p:spPr>
          <a:xfrm>
            <a:off x="3505750" y="3438938"/>
            <a:ext cx="3002663" cy="2990522"/>
          </a:xfrm>
          <a:prstGeom prst="rect">
            <a:avLst/>
          </a:prstGeom>
          <a:noFill/>
          <a:ln>
            <a:noFill/>
          </a:ln>
        </p:spPr>
        <p:txBody>
          <a:bodyPr spcFirstLastPara="1" wrap="square" lIns="91425" tIns="45700" rIns="91425" bIns="45700" anchor="t" anchorCtr="0">
            <a:spAutoFit/>
          </a:bodyPr>
          <a:lstStyle/>
          <a:p>
            <a:pPr marL="548640" marR="548640" lvl="0" indent="0" algn="l" rtl="0">
              <a:lnSpc>
                <a:spcPct val="107000"/>
              </a:lnSpc>
              <a:spcBef>
                <a:spcPts val="0"/>
              </a:spcBef>
              <a:spcAft>
                <a:spcPts val="0"/>
              </a:spcAft>
              <a:buNone/>
            </a:pPr>
            <a:r>
              <a:rPr lang="en-GB" sz="2200" i="1" dirty="0">
                <a:solidFill>
                  <a:srgbClr val="E94C33"/>
                </a:solidFill>
                <a:latin typeface="Calibri"/>
                <a:ea typeface="Calibri"/>
                <a:cs typeface="Calibri"/>
                <a:sym typeface="Calibri"/>
              </a:rPr>
              <a:t>“Everyone has different talents and ways of contributing. It's sort of like being part of a team.” </a:t>
            </a:r>
            <a:endParaRPr sz="2200" i="1" dirty="0">
              <a:solidFill>
                <a:srgbClr val="404040"/>
              </a:solidFill>
              <a:latin typeface="Calibri"/>
              <a:ea typeface="Calibri"/>
              <a:cs typeface="Calibri"/>
              <a:sym typeface="Calibri"/>
            </a:endParaRPr>
          </a:p>
        </p:txBody>
      </p:sp>
      <p:sp>
        <p:nvSpPr>
          <p:cNvPr id="8" name="Google Shape;213;p31">
            <a:extLst>
              <a:ext uri="{FF2B5EF4-FFF2-40B4-BE49-F238E27FC236}">
                <a16:creationId xmlns:a16="http://schemas.microsoft.com/office/drawing/2014/main" id="{F55327B3-D127-FBC6-E297-680105C3F929}"/>
              </a:ext>
            </a:extLst>
          </p:cNvPr>
          <p:cNvSpPr txBox="1"/>
          <p:nvPr/>
        </p:nvSpPr>
        <p:spPr>
          <a:xfrm>
            <a:off x="6508413" y="3375282"/>
            <a:ext cx="4183400" cy="3352801"/>
          </a:xfrm>
          <a:prstGeom prst="rect">
            <a:avLst/>
          </a:prstGeom>
          <a:noFill/>
          <a:ln>
            <a:noFill/>
          </a:ln>
        </p:spPr>
        <p:txBody>
          <a:bodyPr spcFirstLastPara="1" wrap="square" lIns="91425" tIns="45700" rIns="91425" bIns="45700" anchor="t" anchorCtr="0">
            <a:spAutoFit/>
          </a:bodyPr>
          <a:lstStyle/>
          <a:p>
            <a:pPr marL="548640" marR="548640" lvl="0" indent="0" algn="l" rtl="0">
              <a:lnSpc>
                <a:spcPct val="107000"/>
              </a:lnSpc>
              <a:spcBef>
                <a:spcPts val="0"/>
              </a:spcBef>
              <a:spcAft>
                <a:spcPts val="0"/>
              </a:spcAft>
              <a:buNone/>
            </a:pPr>
            <a:r>
              <a:rPr lang="en-GB" sz="2200" i="1" dirty="0">
                <a:solidFill>
                  <a:srgbClr val="E94C33"/>
                </a:solidFill>
                <a:latin typeface="Calibri"/>
                <a:ea typeface="Calibri"/>
                <a:cs typeface="Calibri"/>
                <a:sym typeface="Calibri"/>
              </a:rPr>
              <a:t>“So to me, it was making that small bit of difference and giving back to the community, using the knowledge I've got just to share it. And if it's even going to benefit one person... to me, I've done my job.”</a:t>
            </a:r>
            <a:endParaRPr sz="2200" i="1" dirty="0">
              <a:solidFill>
                <a:srgbClr val="404040"/>
              </a:solidFill>
              <a:latin typeface="Calibri"/>
              <a:ea typeface="Calibri"/>
              <a:cs typeface="Calibri"/>
              <a:sym typeface="Calibri"/>
            </a:endParaRPr>
          </a:p>
        </p:txBody>
      </p:sp>
    </p:spTree>
    <p:extLst>
      <p:ext uri="{BB962C8B-B14F-4D97-AF65-F5344CB8AC3E}">
        <p14:creationId xmlns:p14="http://schemas.microsoft.com/office/powerpoint/2010/main" val="2925572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95EA239-E5D2-2D7F-14E9-04C2CFA2987A}"/>
              </a:ext>
            </a:extLst>
          </p:cNvPr>
          <p:cNvSpPr>
            <a:spLocks noGrp="1"/>
          </p:cNvSpPr>
          <p:nvPr>
            <p:ph type="ftr" sz="quarter" idx="11"/>
          </p:nvPr>
        </p:nvSpPr>
        <p:spPr/>
        <p:txBody>
          <a:bodyPr/>
          <a:lstStyle/>
          <a:p>
            <a:r>
              <a:rPr lang="en-GB"/>
              <a:t>literacytrust.org.uk</a:t>
            </a:r>
            <a:endParaRPr lang="en-GB" dirty="0"/>
          </a:p>
        </p:txBody>
      </p:sp>
      <p:sp>
        <p:nvSpPr>
          <p:cNvPr id="4" name="Title 3">
            <a:extLst>
              <a:ext uri="{FF2B5EF4-FFF2-40B4-BE49-F238E27FC236}">
                <a16:creationId xmlns:a16="http://schemas.microsoft.com/office/drawing/2014/main" id="{F87632CD-8800-A73E-D319-9CF9E8349272}"/>
              </a:ext>
            </a:extLst>
          </p:cNvPr>
          <p:cNvSpPr>
            <a:spLocks noGrp="1"/>
          </p:cNvSpPr>
          <p:nvPr>
            <p:ph type="ctrTitle"/>
          </p:nvPr>
        </p:nvSpPr>
        <p:spPr>
          <a:xfrm>
            <a:off x="1596887" y="-182246"/>
            <a:ext cx="8359864" cy="1219200"/>
          </a:xfrm>
        </p:spPr>
        <p:txBody>
          <a:bodyPr>
            <a:normAutofit/>
          </a:bodyPr>
          <a:lstStyle/>
          <a:p>
            <a:r>
              <a:rPr lang="en-GB" sz="4000" dirty="0"/>
              <a:t>Support and resources</a:t>
            </a:r>
          </a:p>
        </p:txBody>
      </p:sp>
      <p:sp>
        <p:nvSpPr>
          <p:cNvPr id="5" name="Google Shape;222;p32">
            <a:extLst>
              <a:ext uri="{FF2B5EF4-FFF2-40B4-BE49-F238E27FC236}">
                <a16:creationId xmlns:a16="http://schemas.microsoft.com/office/drawing/2014/main" id="{7B0F7AC6-6D3E-8F16-A623-E2D76CE92546}"/>
              </a:ext>
            </a:extLst>
          </p:cNvPr>
          <p:cNvSpPr txBox="1"/>
          <p:nvPr/>
        </p:nvSpPr>
        <p:spPr>
          <a:xfrm>
            <a:off x="257900" y="3019677"/>
            <a:ext cx="4929413" cy="4492482"/>
          </a:xfrm>
          <a:prstGeom prst="rect">
            <a:avLst/>
          </a:prstGeom>
          <a:noFill/>
          <a:ln>
            <a:noFill/>
          </a:ln>
        </p:spPr>
        <p:txBody>
          <a:bodyPr spcFirstLastPara="1" wrap="square" lIns="91425" tIns="91425" rIns="91425" bIns="91425" anchor="t" anchorCtr="0">
            <a:spAutoFit/>
          </a:bodyPr>
          <a:lstStyle/>
          <a:p>
            <a:pPr marL="548640" marR="548640" lvl="0" indent="0" algn="l" rtl="0">
              <a:lnSpc>
                <a:spcPct val="107916"/>
              </a:lnSpc>
              <a:spcBef>
                <a:spcPts val="1400"/>
              </a:spcBef>
              <a:spcAft>
                <a:spcPts val="1400"/>
              </a:spcAft>
              <a:buNone/>
            </a:pPr>
            <a:r>
              <a:rPr lang="en-GB" sz="2200" i="1" dirty="0">
                <a:solidFill>
                  <a:srgbClr val="E94C33"/>
                </a:solidFill>
                <a:latin typeface="Calibri"/>
                <a:ea typeface="Calibri"/>
                <a:cs typeface="Calibri"/>
                <a:sym typeface="Calibri"/>
              </a:rPr>
              <a:t>“She’s very supportive, enthusiastic, energetic, and a great communicator. Visionary in terms of people’s skills, and what needs to be done… Initiative, drive, commitment to the kids through all of the ages, commitment to the parents. A drive to make things better.” </a:t>
            </a:r>
          </a:p>
          <a:p>
            <a:pPr marL="548640" marR="548640" lvl="0" indent="0" algn="l" rtl="0">
              <a:lnSpc>
                <a:spcPct val="107916"/>
              </a:lnSpc>
              <a:spcBef>
                <a:spcPts val="1400"/>
              </a:spcBef>
              <a:spcAft>
                <a:spcPts val="1400"/>
              </a:spcAft>
              <a:buNone/>
            </a:pPr>
            <a:endParaRPr sz="1800" dirty="0"/>
          </a:p>
        </p:txBody>
      </p:sp>
      <p:sp>
        <p:nvSpPr>
          <p:cNvPr id="6" name="Subtitle 1">
            <a:extLst>
              <a:ext uri="{FF2B5EF4-FFF2-40B4-BE49-F238E27FC236}">
                <a16:creationId xmlns:a16="http://schemas.microsoft.com/office/drawing/2014/main" id="{464A63A6-B031-3CA4-86A1-78EE9E283CA0}"/>
              </a:ext>
            </a:extLst>
          </p:cNvPr>
          <p:cNvSpPr txBox="1">
            <a:spLocks/>
          </p:cNvSpPr>
          <p:nvPr/>
        </p:nvSpPr>
        <p:spPr>
          <a:xfrm>
            <a:off x="435741" y="1803395"/>
            <a:ext cx="9503144" cy="1066690"/>
          </a:xfrm>
          <a:prstGeom prst="rect">
            <a:avLst/>
          </a:prstGeom>
        </p:spPr>
        <p:txBody>
          <a:bodyPr>
            <a:normAutofit fontScale="85000" lnSpcReduction="20000"/>
          </a:bodyPr>
          <a:lstStyle>
            <a:lvl1pPr marL="285750" indent="-285750" algn="l" defTabSz="1007943" rtl="0" eaLnBrk="1" latinLnBrk="0" hangingPunct="1">
              <a:lnSpc>
                <a:spcPct val="90000"/>
              </a:lnSpc>
              <a:spcBef>
                <a:spcPts val="1102"/>
              </a:spcBef>
              <a:buFont typeface="Arial" panose="020B0604020202020204" pitchFamily="34" charset="0"/>
              <a:buChar char="•"/>
              <a:defRPr sz="2400" kern="1200" baseline="0">
                <a:solidFill>
                  <a:schemeClr val="tx1"/>
                </a:solidFill>
                <a:latin typeface="+mn-lt"/>
                <a:ea typeface="+mn-ea"/>
                <a:cs typeface="+mn-cs"/>
              </a:defRPr>
            </a:lvl1pPr>
            <a:lvl2pPr marL="503972" indent="0" algn="ctr" defTabSz="1007943" rtl="0" eaLnBrk="1" latinLnBrk="0" hangingPunct="1">
              <a:lnSpc>
                <a:spcPct val="90000"/>
              </a:lnSpc>
              <a:spcBef>
                <a:spcPts val="551"/>
              </a:spcBef>
              <a:buFont typeface="Arial" panose="020B0604020202020204" pitchFamily="34" charset="0"/>
              <a:buNone/>
              <a:defRPr sz="2205" kern="1200">
                <a:solidFill>
                  <a:schemeClr val="tx1"/>
                </a:solidFill>
                <a:latin typeface="+mn-lt"/>
                <a:ea typeface="+mn-ea"/>
                <a:cs typeface="+mn-cs"/>
              </a:defRPr>
            </a:lvl2pPr>
            <a:lvl3pPr marL="1007943" indent="0" algn="ctr" defTabSz="1007943" rtl="0" eaLnBrk="1" latinLnBrk="0" hangingPunct="1">
              <a:lnSpc>
                <a:spcPct val="90000"/>
              </a:lnSpc>
              <a:spcBef>
                <a:spcPts val="551"/>
              </a:spcBef>
              <a:buFont typeface="Arial" panose="020B0604020202020204" pitchFamily="34" charset="0"/>
              <a:buNone/>
              <a:defRPr sz="1984" kern="1200">
                <a:solidFill>
                  <a:schemeClr val="tx1"/>
                </a:solidFill>
                <a:latin typeface="+mn-lt"/>
                <a:ea typeface="+mn-ea"/>
                <a:cs typeface="+mn-cs"/>
              </a:defRPr>
            </a:lvl3pPr>
            <a:lvl4pPr marL="1511915"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4pPr>
            <a:lvl5pPr marL="2015886"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5pPr>
            <a:lvl6pPr marL="2519858"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6pPr>
            <a:lvl7pPr marL="3023829"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7pPr>
            <a:lvl8pPr marL="3527801"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8pPr>
            <a:lvl9pPr marL="4031772" indent="0" algn="ctr" defTabSz="1007943" rtl="0" eaLnBrk="1" latinLnBrk="0" hangingPunct="1">
              <a:lnSpc>
                <a:spcPct val="90000"/>
              </a:lnSpc>
              <a:spcBef>
                <a:spcPts val="551"/>
              </a:spcBef>
              <a:buFont typeface="Arial" panose="020B0604020202020204" pitchFamily="34" charset="0"/>
              <a:buNone/>
              <a:defRPr sz="1764" kern="1200">
                <a:solidFill>
                  <a:schemeClr val="tx1"/>
                </a:solidFill>
                <a:latin typeface="+mn-lt"/>
                <a:ea typeface="+mn-ea"/>
                <a:cs typeface="+mn-cs"/>
              </a:defRPr>
            </a:lvl9pPr>
          </a:lstStyle>
          <a:p>
            <a:pPr marL="457200" indent="-368300" algn="just">
              <a:lnSpc>
                <a:spcPct val="115000"/>
              </a:lnSpc>
              <a:spcBef>
                <a:spcPts val="0"/>
              </a:spcBef>
              <a:buClr>
                <a:schemeClr val="dk1"/>
              </a:buClr>
              <a:buSzPts val="2200"/>
            </a:pPr>
            <a:r>
              <a:rPr lang="en-GB" sz="2600" dirty="0">
                <a:solidFill>
                  <a:schemeClr val="dk1"/>
                </a:solidFill>
                <a:latin typeface="Calibri"/>
                <a:ea typeface="Calibri"/>
                <a:cs typeface="Calibri"/>
                <a:sym typeface="Calibri"/>
              </a:rPr>
              <a:t>The role of the Literacy Champions Project Manager</a:t>
            </a:r>
          </a:p>
          <a:p>
            <a:pPr marL="1257300" indent="-342900" algn="just">
              <a:lnSpc>
                <a:spcPct val="115000"/>
              </a:lnSpc>
              <a:spcBef>
                <a:spcPts val="0"/>
              </a:spcBef>
            </a:pPr>
            <a:endParaRPr lang="en-GB" sz="2200" dirty="0">
              <a:solidFill>
                <a:schemeClr val="dk1"/>
              </a:solidFill>
              <a:latin typeface="Calibri"/>
              <a:ea typeface="Calibri"/>
              <a:cs typeface="Calibri"/>
              <a:sym typeface="Calibri"/>
            </a:endParaRPr>
          </a:p>
          <a:p>
            <a:pPr marL="457200" indent="-368300" algn="just">
              <a:lnSpc>
                <a:spcPct val="115000"/>
              </a:lnSpc>
              <a:spcBef>
                <a:spcPts val="0"/>
              </a:spcBef>
              <a:buClr>
                <a:schemeClr val="dk1"/>
              </a:buClr>
              <a:buSzPts val="2200"/>
            </a:pPr>
            <a:r>
              <a:rPr lang="en-GB" sz="2600" dirty="0">
                <a:solidFill>
                  <a:schemeClr val="dk1"/>
                </a:solidFill>
                <a:latin typeface="Calibri"/>
                <a:ea typeface="Calibri"/>
                <a:cs typeface="Calibri"/>
                <a:sym typeface="Calibri"/>
              </a:rPr>
              <a:t>High quality resources</a:t>
            </a:r>
          </a:p>
          <a:p>
            <a:pPr marL="0" indent="0">
              <a:buFont typeface="Arial" panose="020B0604020202020204" pitchFamily="34" charset="0"/>
              <a:buNone/>
            </a:pPr>
            <a:endParaRPr lang="en-GB" dirty="0"/>
          </a:p>
        </p:txBody>
      </p:sp>
      <p:sp>
        <p:nvSpPr>
          <p:cNvPr id="8" name="Google Shape;223;p32">
            <a:extLst>
              <a:ext uri="{FF2B5EF4-FFF2-40B4-BE49-F238E27FC236}">
                <a16:creationId xmlns:a16="http://schemas.microsoft.com/office/drawing/2014/main" id="{42AAD6DF-92DA-91E6-D7EF-EB51C3ABAF70}"/>
              </a:ext>
            </a:extLst>
          </p:cNvPr>
          <p:cNvSpPr txBox="1"/>
          <p:nvPr/>
        </p:nvSpPr>
        <p:spPr>
          <a:xfrm>
            <a:off x="5187313" y="3019677"/>
            <a:ext cx="5228734" cy="4047744"/>
          </a:xfrm>
          <a:prstGeom prst="rect">
            <a:avLst/>
          </a:prstGeom>
          <a:noFill/>
          <a:ln>
            <a:noFill/>
          </a:ln>
        </p:spPr>
        <p:txBody>
          <a:bodyPr spcFirstLastPara="1" wrap="square" lIns="91425" tIns="91425" rIns="91425" bIns="91425" anchor="t" anchorCtr="0">
            <a:spAutoFit/>
          </a:bodyPr>
          <a:lstStyle/>
          <a:p>
            <a:pPr marL="457200" lvl="0" indent="0" algn="l" rtl="0">
              <a:lnSpc>
                <a:spcPct val="115000"/>
              </a:lnSpc>
              <a:spcBef>
                <a:spcPts val="1400"/>
              </a:spcBef>
              <a:spcAft>
                <a:spcPts val="1400"/>
              </a:spcAft>
              <a:buNone/>
            </a:pPr>
            <a:r>
              <a:rPr lang="en-GB" sz="2200" i="1" dirty="0">
                <a:solidFill>
                  <a:srgbClr val="E94C33"/>
                </a:solidFill>
                <a:latin typeface="Calibri"/>
                <a:ea typeface="Calibri"/>
                <a:cs typeface="Calibri"/>
                <a:sym typeface="Calibri"/>
              </a:rPr>
              <a:t>“The quality of books that came to me was amazing, I literally thought it was going to be the leftover chunk of books or something, but the quality and the authors and the whole books were so amazing that I thought ‘this is not something that I would just want to give out. I should be creating a bigger event’.”</a:t>
            </a:r>
          </a:p>
        </p:txBody>
      </p:sp>
    </p:spTree>
    <p:extLst>
      <p:ext uri="{BB962C8B-B14F-4D97-AF65-F5344CB8AC3E}">
        <p14:creationId xmlns:p14="http://schemas.microsoft.com/office/powerpoint/2010/main" val="2941198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29F9250-BF04-62C9-D7E8-1233BF37498E}"/>
              </a:ext>
            </a:extLst>
          </p:cNvPr>
          <p:cNvSpPr>
            <a:spLocks noGrp="1"/>
          </p:cNvSpPr>
          <p:nvPr>
            <p:ph type="subTitle" idx="1"/>
          </p:nvPr>
        </p:nvSpPr>
        <p:spPr/>
        <p:txBody>
          <a:bodyPr/>
          <a:lstStyle/>
          <a:p>
            <a:endParaRPr lang="en-GB" sz="2000" dirty="0">
              <a:solidFill>
                <a:schemeClr val="dk1"/>
              </a:solidFill>
              <a:latin typeface="Calibri"/>
              <a:ea typeface="Calibri"/>
              <a:cs typeface="Calibri"/>
              <a:sym typeface="Calibri"/>
            </a:endParaRPr>
          </a:p>
          <a:p>
            <a:endParaRPr lang="en-GB" sz="2000" dirty="0">
              <a:solidFill>
                <a:schemeClr val="dk1"/>
              </a:solidFill>
              <a:latin typeface="Calibri"/>
              <a:ea typeface="Calibri"/>
              <a:cs typeface="Calibri"/>
              <a:sym typeface="Calibri"/>
            </a:endParaRPr>
          </a:p>
          <a:p>
            <a:pPr marL="0" indent="0">
              <a:buNone/>
            </a:pPr>
            <a:endParaRPr lang="en-GB" sz="2000" dirty="0">
              <a:solidFill>
                <a:schemeClr val="dk1"/>
              </a:solidFill>
              <a:latin typeface="Calibri"/>
              <a:ea typeface="Calibri"/>
              <a:cs typeface="Calibri"/>
              <a:sym typeface="Calibri"/>
            </a:endParaRPr>
          </a:p>
          <a:p>
            <a:endParaRPr lang="en-GB" sz="2000" dirty="0">
              <a:solidFill>
                <a:schemeClr val="dk1"/>
              </a:solidFill>
              <a:latin typeface="Calibri"/>
              <a:ea typeface="Calibri"/>
              <a:cs typeface="Calibri"/>
              <a:sym typeface="Calibri"/>
            </a:endParaRPr>
          </a:p>
          <a:p>
            <a:r>
              <a:rPr lang="en-GB" sz="2200" dirty="0">
                <a:solidFill>
                  <a:schemeClr val="dk1"/>
                </a:solidFill>
                <a:latin typeface="Calibri"/>
                <a:ea typeface="Calibri"/>
                <a:cs typeface="Calibri"/>
                <a:sym typeface="Calibri"/>
              </a:rPr>
              <a:t>Benefits of digital volunteering</a:t>
            </a:r>
          </a:p>
          <a:p>
            <a:endParaRPr lang="en-GB" dirty="0"/>
          </a:p>
        </p:txBody>
      </p:sp>
      <p:sp>
        <p:nvSpPr>
          <p:cNvPr id="3" name="Footer Placeholder 2">
            <a:extLst>
              <a:ext uri="{FF2B5EF4-FFF2-40B4-BE49-F238E27FC236}">
                <a16:creationId xmlns:a16="http://schemas.microsoft.com/office/drawing/2014/main" id="{9C277604-B125-2CE5-5AC2-B3E13A7D21B0}"/>
              </a:ext>
            </a:extLst>
          </p:cNvPr>
          <p:cNvSpPr>
            <a:spLocks noGrp="1"/>
          </p:cNvSpPr>
          <p:nvPr>
            <p:ph type="ftr" sz="quarter" idx="11"/>
          </p:nvPr>
        </p:nvSpPr>
        <p:spPr/>
        <p:txBody>
          <a:bodyPr/>
          <a:lstStyle/>
          <a:p>
            <a:r>
              <a:rPr lang="en-GB"/>
              <a:t>literacytrust.org.uk</a:t>
            </a:r>
            <a:endParaRPr lang="en-GB" dirty="0"/>
          </a:p>
        </p:txBody>
      </p:sp>
      <p:sp>
        <p:nvSpPr>
          <p:cNvPr id="4" name="Title 3">
            <a:extLst>
              <a:ext uri="{FF2B5EF4-FFF2-40B4-BE49-F238E27FC236}">
                <a16:creationId xmlns:a16="http://schemas.microsoft.com/office/drawing/2014/main" id="{29C735F1-6F5D-39B3-B7B8-998C0B42B357}"/>
              </a:ext>
            </a:extLst>
          </p:cNvPr>
          <p:cNvSpPr>
            <a:spLocks noGrp="1"/>
          </p:cNvSpPr>
          <p:nvPr>
            <p:ph type="ctrTitle"/>
          </p:nvPr>
        </p:nvSpPr>
        <p:spPr>
          <a:xfrm>
            <a:off x="1596887" y="150492"/>
            <a:ext cx="8359864" cy="1005331"/>
          </a:xfrm>
        </p:spPr>
        <p:txBody>
          <a:bodyPr>
            <a:normAutofit/>
          </a:bodyPr>
          <a:lstStyle/>
          <a:p>
            <a:r>
              <a:rPr lang="en-GB" sz="4000" dirty="0"/>
              <a:t>Flexibility of volunteering</a:t>
            </a:r>
          </a:p>
        </p:txBody>
      </p:sp>
      <p:sp>
        <p:nvSpPr>
          <p:cNvPr id="6" name="Google Shape;235;p33">
            <a:extLst>
              <a:ext uri="{FF2B5EF4-FFF2-40B4-BE49-F238E27FC236}">
                <a16:creationId xmlns:a16="http://schemas.microsoft.com/office/drawing/2014/main" id="{8E87A5DE-37A1-16D9-E379-25B2C3302811}"/>
              </a:ext>
            </a:extLst>
          </p:cNvPr>
          <p:cNvSpPr txBox="1"/>
          <p:nvPr/>
        </p:nvSpPr>
        <p:spPr>
          <a:xfrm>
            <a:off x="165651" y="3744080"/>
            <a:ext cx="5280600" cy="3102999"/>
          </a:xfrm>
          <a:prstGeom prst="rect">
            <a:avLst/>
          </a:prstGeom>
          <a:noFill/>
          <a:ln>
            <a:noFill/>
          </a:ln>
        </p:spPr>
        <p:txBody>
          <a:bodyPr spcFirstLastPara="1" wrap="square" lIns="91425" tIns="91425" rIns="91425" bIns="91425" anchor="t" anchorCtr="0">
            <a:spAutoFit/>
          </a:bodyPr>
          <a:lstStyle/>
          <a:p>
            <a:pPr marL="548640" marR="548640" lvl="0" indent="0" algn="l" rtl="0">
              <a:lnSpc>
                <a:spcPct val="107916"/>
              </a:lnSpc>
              <a:spcBef>
                <a:spcPts val="1400"/>
              </a:spcBef>
              <a:spcAft>
                <a:spcPts val="1400"/>
              </a:spcAft>
              <a:buNone/>
            </a:pPr>
            <a:r>
              <a:rPr lang="en-GB" sz="2200" i="1" dirty="0">
                <a:solidFill>
                  <a:srgbClr val="E94C33"/>
                </a:solidFill>
                <a:latin typeface="Calibri"/>
                <a:ea typeface="Calibri"/>
                <a:cs typeface="Calibri"/>
                <a:sym typeface="Calibri"/>
              </a:rPr>
              <a:t>“The digital stuff falls really easily into free time, because I can do it around my child being asleep, so I can look on the website when he’s asleep, whereas with the day-to-day stuff, it’s much more difficult to work around family commitments.”</a:t>
            </a:r>
            <a:endParaRPr sz="2200" dirty="0"/>
          </a:p>
        </p:txBody>
      </p:sp>
      <p:sp>
        <p:nvSpPr>
          <p:cNvPr id="7" name="Google Shape;233;p33">
            <a:extLst>
              <a:ext uri="{FF2B5EF4-FFF2-40B4-BE49-F238E27FC236}">
                <a16:creationId xmlns:a16="http://schemas.microsoft.com/office/drawing/2014/main" id="{5B478D42-B885-B7A9-B973-0A46CC40115A}"/>
              </a:ext>
            </a:extLst>
          </p:cNvPr>
          <p:cNvSpPr txBox="1"/>
          <p:nvPr/>
        </p:nvSpPr>
        <p:spPr>
          <a:xfrm>
            <a:off x="735062" y="1584938"/>
            <a:ext cx="9743607" cy="1274934"/>
          </a:xfrm>
          <a:prstGeom prst="rect">
            <a:avLst/>
          </a:prstGeom>
          <a:noFill/>
          <a:ln>
            <a:noFill/>
          </a:ln>
        </p:spPr>
        <p:txBody>
          <a:bodyPr spcFirstLastPara="1" wrap="square" lIns="91425" tIns="91425" rIns="91425" bIns="91425" anchor="t" anchorCtr="0">
            <a:spAutoFit/>
          </a:bodyPr>
          <a:lstStyle/>
          <a:p>
            <a:pPr marL="548640" marR="548640" lvl="0" indent="0" algn="l" rtl="0">
              <a:lnSpc>
                <a:spcPct val="107916"/>
              </a:lnSpc>
              <a:spcBef>
                <a:spcPts val="1400"/>
              </a:spcBef>
              <a:spcAft>
                <a:spcPts val="1400"/>
              </a:spcAft>
              <a:buNone/>
            </a:pPr>
            <a:r>
              <a:rPr lang="en-GB" sz="2200" i="1" dirty="0">
                <a:solidFill>
                  <a:srgbClr val="E94C33"/>
                </a:solidFill>
                <a:latin typeface="Calibri"/>
                <a:ea typeface="Calibri"/>
                <a:cs typeface="Calibri"/>
                <a:sym typeface="Calibri"/>
              </a:rPr>
              <a:t>“I get to choose what I want to do. I don’t feel obliged to do things that don’t take my interest. So the freedom, I really enjoy the freedom.” </a:t>
            </a:r>
            <a:endParaRPr sz="2200" dirty="0"/>
          </a:p>
        </p:txBody>
      </p:sp>
      <p:sp>
        <p:nvSpPr>
          <p:cNvPr id="8" name="Google Shape;232;p33">
            <a:extLst>
              <a:ext uri="{FF2B5EF4-FFF2-40B4-BE49-F238E27FC236}">
                <a16:creationId xmlns:a16="http://schemas.microsoft.com/office/drawing/2014/main" id="{672F6672-C3B9-94B8-CE25-07A42C1228D3}"/>
              </a:ext>
            </a:extLst>
          </p:cNvPr>
          <p:cNvSpPr txBox="1"/>
          <p:nvPr/>
        </p:nvSpPr>
        <p:spPr>
          <a:xfrm>
            <a:off x="5446251" y="3744080"/>
            <a:ext cx="4510500" cy="3395643"/>
          </a:xfrm>
          <a:prstGeom prst="rect">
            <a:avLst/>
          </a:prstGeom>
          <a:noFill/>
          <a:ln>
            <a:noFill/>
          </a:ln>
        </p:spPr>
        <p:txBody>
          <a:bodyPr spcFirstLastPara="1" wrap="square" lIns="91425" tIns="91425" rIns="91425" bIns="91425" anchor="t" anchorCtr="0">
            <a:spAutoFit/>
          </a:bodyPr>
          <a:lstStyle/>
          <a:p>
            <a:pPr marL="457200" lvl="0" indent="0" algn="l" rtl="0">
              <a:lnSpc>
                <a:spcPct val="107916"/>
              </a:lnSpc>
              <a:spcBef>
                <a:spcPts val="1400"/>
              </a:spcBef>
              <a:spcAft>
                <a:spcPts val="1400"/>
              </a:spcAft>
              <a:buNone/>
            </a:pPr>
            <a:r>
              <a:rPr lang="en-GB" sz="2200" i="1" dirty="0">
                <a:solidFill>
                  <a:srgbClr val="E94C33"/>
                </a:solidFill>
                <a:latin typeface="Calibri"/>
                <a:ea typeface="Calibri"/>
                <a:cs typeface="Calibri"/>
                <a:sym typeface="Calibri"/>
              </a:rPr>
              <a:t>“I have social anxiety, so I quite enjoy [working digitally]. It’s much easier online to interact than it is in person for me. So digital Champion stuff just seems to be better.”</a:t>
            </a:r>
          </a:p>
          <a:p>
            <a:pPr marL="457200" lvl="0" indent="0" algn="l" rtl="0">
              <a:lnSpc>
                <a:spcPct val="107916"/>
              </a:lnSpc>
              <a:spcBef>
                <a:spcPts val="1400"/>
              </a:spcBef>
              <a:spcAft>
                <a:spcPts val="1400"/>
              </a:spcAft>
              <a:buNone/>
            </a:pPr>
            <a:endParaRPr sz="1800" dirty="0"/>
          </a:p>
        </p:txBody>
      </p:sp>
    </p:spTree>
    <p:extLst>
      <p:ext uri="{BB962C8B-B14F-4D97-AF65-F5344CB8AC3E}">
        <p14:creationId xmlns:p14="http://schemas.microsoft.com/office/powerpoint/2010/main" val="1257466926"/>
      </p:ext>
    </p:extLst>
  </p:cSld>
  <p:clrMapOvr>
    <a:masterClrMapping/>
  </p:clrMapOvr>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lossy">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12700" cap="flat" cmpd="sng" algn="ctr">
          <a:solidFill>
            <a:schemeClr val="phClr">
              <a:tint val="95000"/>
              <a:shade val="95000"/>
              <a:satMod val="120000"/>
            </a:schemeClr>
          </a:solidFill>
          <a:prstDash val="solid"/>
        </a:ln>
        <a:ln w="55000" cap="flat" cmpd="thickThin" algn="ctr">
          <a:solidFill>
            <a:schemeClr val="phClr">
              <a:tint val="90000"/>
              <a:satMod val="130000"/>
            </a:schemeClr>
          </a:solidFill>
          <a:prstDash val="solid"/>
        </a:ln>
        <a:ln w="50800" cap="flat" cmpd="sng"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BB33A3A-BD35-4BE5-987C-F7FCBCBF5B42}" vid="{6F1B9C91-79FE-4F25-A26C-DA5628EF0C47}"/>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BB33A3A-BD35-4BE5-987C-F7FCBCBF5B42}" vid="{7D2825DF-45F8-4367-A34C-F7342E75EC38}"/>
    </a:ext>
  </a:ext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BB33A3A-BD35-4BE5-987C-F7FCBCBF5B42}" vid="{7B3EAF59-CDD3-4F9B-BA7D-F86578B3E08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7A7CB424ECB7642BA58FD98209C011B" ma:contentTypeVersion="9" ma:contentTypeDescription="Create a new document." ma:contentTypeScope="" ma:versionID="ddc25a576bb8940359a3f7bd8f5c9f57">
  <xsd:schema xmlns:xsd="http://www.w3.org/2001/XMLSchema" xmlns:xs="http://www.w3.org/2001/XMLSchema" xmlns:p="http://schemas.microsoft.com/office/2006/metadata/properties" xmlns:ns3="a615431e-0101-4ecd-a415-d605a39a164d" targetNamespace="http://schemas.microsoft.com/office/2006/metadata/properties" ma:root="true" ma:fieldsID="05d5bfd11d70d8f81ada3b85b0141b39" ns3:_="">
    <xsd:import namespace="a615431e-0101-4ecd-a415-d605a39a164d"/>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15431e-0101-4ecd-a415-d605a39a16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E62CC2-CDA4-435C-A4C8-53BA10631456}">
  <ds:schemaRefs>
    <ds:schemaRef ds:uri="http://schemas.openxmlformats.org/package/2006/metadata/core-properties"/>
    <ds:schemaRef ds:uri="http://purl.org/dc/dcmitype/"/>
    <ds:schemaRef ds:uri="http://schemas.microsoft.com/office/2006/metadata/properties"/>
    <ds:schemaRef ds:uri="http://schemas.microsoft.com/office/2006/documentManagement/types"/>
    <ds:schemaRef ds:uri="http://purl.org/dc/terms/"/>
    <ds:schemaRef ds:uri="http://purl.org/dc/elements/1.1/"/>
    <ds:schemaRef ds:uri="http://schemas.microsoft.com/office/infopath/2007/PartnerControls"/>
    <ds:schemaRef ds:uri="a615431e-0101-4ecd-a415-d605a39a164d"/>
    <ds:schemaRef ds:uri="http://www.w3.org/XML/1998/namespace"/>
  </ds:schemaRefs>
</ds:datastoreItem>
</file>

<file path=customXml/itemProps2.xml><?xml version="1.0" encoding="utf-8"?>
<ds:datastoreItem xmlns:ds="http://schemas.openxmlformats.org/officeDocument/2006/customXml" ds:itemID="{6F2E9096-8F47-49DD-8D0F-02EAD6C7D1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15431e-0101-4ecd-a415-d605a39a16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F3437A8-2F37-4CC9-BFAF-CC1722465B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Powerpoint template – FINAL Blue 2020</Template>
  <TotalTime>4549</TotalTime>
  <Words>1038</Words>
  <Application>Microsoft Office PowerPoint</Application>
  <PresentationFormat>Custom</PresentationFormat>
  <Paragraphs>149</Paragraphs>
  <Slides>17</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17</vt:i4>
      </vt:variant>
    </vt:vector>
  </HeadingPairs>
  <TitlesOfParts>
    <vt:vector size="23" baseType="lpstr">
      <vt:lpstr>Arial</vt:lpstr>
      <vt:lpstr>Calibri</vt:lpstr>
      <vt:lpstr>Calibri Light</vt:lpstr>
      <vt:lpstr>Office Theme</vt:lpstr>
      <vt:lpstr>Custom Design</vt:lpstr>
      <vt:lpstr>1_Office Theme</vt:lpstr>
      <vt:lpstr>PowerPoint Presentation</vt:lpstr>
      <vt:lpstr>Read On Nottingham </vt:lpstr>
      <vt:lpstr>Literacy Champions</vt:lpstr>
      <vt:lpstr>Promoting reading for pleasure</vt:lpstr>
      <vt:lpstr>Literacy Champion activity in the community</vt:lpstr>
      <vt:lpstr>What explains Literacy Champions’ engagement?  </vt:lpstr>
      <vt:lpstr>Personal motivation, skills and interests</vt:lpstr>
      <vt:lpstr>Support and resources</vt:lpstr>
      <vt:lpstr>Flexibility of volunteering</vt:lpstr>
      <vt:lpstr>Focus on community</vt:lpstr>
      <vt:lpstr>What can we learn from these?</vt:lpstr>
      <vt:lpstr>Supporting local families  Shanine’s story  </vt:lpstr>
      <vt:lpstr>Supporting local families  Emily’s story  </vt:lpstr>
      <vt:lpstr>Literacy Champions</vt:lpstr>
      <vt:lpstr>Literacy Champion digital activity </vt:lpstr>
      <vt:lpstr>Creating literacy networks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Conor Monk</dc:creator>
  <cp:lastModifiedBy>ELLIS, Hayley (NOTTINGHAM CITYCARE PARTNERSHIP)</cp:lastModifiedBy>
  <cp:revision>277</cp:revision>
  <cp:lastPrinted>2022-07-19T09:42:12Z</cp:lastPrinted>
  <dcterms:created xsi:type="dcterms:W3CDTF">2020-04-15T10:21:38Z</dcterms:created>
  <dcterms:modified xsi:type="dcterms:W3CDTF">2022-07-29T13:13:54Z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0x01010087A7CB424ECB7642BA58FD98209C011B</vt:lpwstr>
  </property>
</Properties>
</file>