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7"/>
  </p:notesMasterIdLst>
  <p:sldIdLst>
    <p:sldId id="560" r:id="rId3"/>
    <p:sldId id="590" r:id="rId4"/>
    <p:sldId id="582" r:id="rId5"/>
    <p:sldId id="572" r:id="rId6"/>
    <p:sldId id="594" r:id="rId7"/>
    <p:sldId id="589" r:id="rId8"/>
    <p:sldId id="567" r:id="rId9"/>
    <p:sldId id="276" r:id="rId10"/>
    <p:sldId id="277" r:id="rId11"/>
    <p:sldId id="281" r:id="rId12"/>
    <p:sldId id="279" r:id="rId13"/>
    <p:sldId id="283" r:id="rId14"/>
    <p:sldId id="287" r:id="rId15"/>
    <p:sldId id="285" r:id="rId16"/>
    <p:sldId id="289" r:id="rId17"/>
    <p:sldId id="271" r:id="rId18"/>
    <p:sldId id="580" r:id="rId19"/>
    <p:sldId id="579" r:id="rId20"/>
    <p:sldId id="577" r:id="rId21"/>
    <p:sldId id="585" r:id="rId22"/>
    <p:sldId id="578" r:id="rId23"/>
    <p:sldId id="595" r:id="rId24"/>
    <p:sldId id="571" r:id="rId25"/>
    <p:sldId id="274" r:id="rId26"/>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Ngalle"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1E4F"/>
    <a:srgbClr val="F9B104"/>
    <a:srgbClr val="2B2171"/>
    <a:srgbClr val="481A53"/>
    <a:srgbClr val="514A8B"/>
    <a:srgbClr val="16157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78" autoAdjust="0"/>
    <p:restoredTop sz="68750" autoAdjust="0"/>
  </p:normalViewPr>
  <p:slideViewPr>
    <p:cSldViewPr snapToGrid="0">
      <p:cViewPr varScale="1">
        <p:scale>
          <a:sx n="49" d="100"/>
          <a:sy n="49" d="100"/>
        </p:scale>
        <p:origin x="10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11T13:36:03.089" idx="4">
    <p:pos x="4007" y="0"/>
    <p:text>same thing, can we have image on other side please</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4FAA2F2-FC91-4793-9772-3F573FEC4F6D}" type="datetimeFigureOut">
              <a:rPr lang="en-GB" smtClean="0"/>
              <a:t>18/07/2024</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1B717D5-9A2C-4F45-AA21-4B265B570919}" type="slidenum">
              <a:rPr lang="en-GB" smtClean="0"/>
              <a:t>‹#›</a:t>
            </a:fld>
            <a:endParaRPr lang="en-GB"/>
          </a:p>
        </p:txBody>
      </p:sp>
    </p:spTree>
    <p:extLst>
      <p:ext uri="{BB962C8B-B14F-4D97-AF65-F5344CB8AC3E}">
        <p14:creationId xmlns:p14="http://schemas.microsoft.com/office/powerpoint/2010/main" val="1773023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Good afternoon everyone. My name is Natalia Wroblewska and I am a Senior Project Officer at SSBC and the lead for the Feed Your Way project. Before we start can I ask you all to switch your cameras and sound off please and can I ensure that everyone can hear 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So thank you for attending our webinar ‘Making Feed Your Way your business which has been put together to increase awareness of our FYW campaign, our website and all the resources and assets that are available to support you when having conversations with the breastfeeding families that you work with.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I’m also very excited to be introducing the next phase of our campaign which will launch on the FYW website in August.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I’ll be discussing how FYW is not only your business but how we hope to make it everyone’s business so we’d love for you all to share information about the campaign and the supportive resources with your colleagues and the families that you work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session will be interactive so I will be asking you questions as we go along for you to answer in the chat function and these questions will be added to the chat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So as we go through the slides I’d like you to have a think about any key points that you like about the campaign or potential areas for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8048CC4-4A30-4988-BB7F-6C55518EF958}" type="slidenum">
              <a:rPr lang="en-GB" smtClean="0"/>
              <a:t>1</a:t>
            </a:fld>
            <a:endParaRPr lang="en-GB"/>
          </a:p>
        </p:txBody>
      </p:sp>
    </p:spTree>
    <p:extLst>
      <p:ext uri="{BB962C8B-B14F-4D97-AF65-F5344CB8AC3E}">
        <p14:creationId xmlns:p14="http://schemas.microsoft.com/office/powerpoint/2010/main" val="337606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1bb9eeb9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141bb9eeb9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41bb9eeb9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6" name="Google Shape;236;g141bb9eeb9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41bb9eeb9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g141bb9eeb9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41bb9eeb9a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g141bb9eeb9a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41bb9eeb9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If you would like to listen to each bf journey in more depth following the presentation and view the related resources please click onto the link on each page and it will take you straight to each video.</a:t>
            </a:r>
            <a:endParaRPr dirty="0"/>
          </a:p>
        </p:txBody>
      </p:sp>
      <p:sp>
        <p:nvSpPr>
          <p:cNvPr id="272" name="Google Shape;272;g141bb9eeb9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41bb9eeb9a_0_15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a:lnSpc>
                <a:spcPct val="107000"/>
              </a:lnSpc>
              <a:spcAft>
                <a:spcPts val="800"/>
              </a:spcAft>
            </a:pPr>
            <a:r>
              <a:rPr lang="en-GB"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We didn’t want to leave out all of the other families who wanted to be involved- so we hosted a photoshoot in the city so that their photos could also be part of our FYW campaign and on our social media channels.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dirty="0"/>
          </a:p>
        </p:txBody>
      </p:sp>
      <p:sp>
        <p:nvSpPr>
          <p:cNvPr id="296" name="Google Shape;296;g141bb9eeb9a_0_15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We launched a bespoke website – the hub of our campaign, to support families to make the right feeding choices for them and their baby and support them on their breastfeeding journeys.  If you’re not a bf parent, there’s also resources to help family members, friends and employees support a bf parent.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This includes: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Case studies (videos and photography), what support services are available for bf families, downloadable print and keep bf support guides, a campaign asset bank.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Lato" panose="020F0502020204030203" pitchFamily="34" charset="0"/>
              </a:rPr>
              <a:t>We’re also empowering the Nottingham community to make our city a breastfeeding-friendly place to live, work and study. If you’re interested in helping us achieve this goal there’s a link on the presentation to resources that explain how you can do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000000"/>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16</a:t>
            </a:fld>
            <a:endParaRPr lang="en-GB"/>
          </a:p>
        </p:txBody>
      </p:sp>
    </p:spTree>
    <p:extLst>
      <p:ext uri="{BB962C8B-B14F-4D97-AF65-F5344CB8AC3E}">
        <p14:creationId xmlns:p14="http://schemas.microsoft.com/office/powerpoint/2010/main" val="141671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utfit" pitchFamily="2" charset="0"/>
              </a:rPr>
              <a:t>We have produced a suite of digital and printable assets for partners and stakeholders. This includes the FYW logo (as displayed on this slide), desktop background, pull up banners, A4 posters, postcards and business cards.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Our campaign assets are free to download from the website and the full suite of assets available to everyone is on our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We will be getting some more postcards, business cards and posters printed so please let me know if you would like any for your teams and to share with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17</a:t>
            </a:fld>
            <a:endParaRPr lang="en-GB"/>
          </a:p>
        </p:txBody>
      </p:sp>
    </p:spTree>
    <p:extLst>
      <p:ext uri="{BB962C8B-B14F-4D97-AF65-F5344CB8AC3E}">
        <p14:creationId xmlns:p14="http://schemas.microsoft.com/office/powerpoint/2010/main" val="283865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forum of downloadable guides to support you the workforce, bf people, partners, or anyone who wants to learn about bf.  They provide a wealth of information to support you when you’re having conversations with families and to share with the families that you work with. These include topics such as ‘mastitis and bf’, responsive feeding, expressing and storing, feeding in public, how family and friends can support amongst other topics and are fully downloadable. </a:t>
            </a:r>
          </a:p>
          <a:p>
            <a:r>
              <a:rPr lang="en-GB" dirty="0"/>
              <a:t>Could you let me know in the chat if you have used any of our resources or assets and what are your thoughts? I’ll give you a moment to answer (pause)</a:t>
            </a: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18</a:t>
            </a:fld>
            <a:endParaRPr lang="en-GB"/>
          </a:p>
        </p:txBody>
      </p:sp>
    </p:spTree>
    <p:extLst>
      <p:ext uri="{BB962C8B-B14F-4D97-AF65-F5344CB8AC3E}">
        <p14:creationId xmlns:p14="http://schemas.microsoft.com/office/powerpoint/2010/main" val="3889596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1bb9eeb9a_0_4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r>
              <a:rPr lang="en-GB" dirty="0"/>
              <a:t>SSBC were keen to produce more case studies based upon new themes. We looked at the mid-point evaluation and what you and local residents were saying and wanted future iterations of the campaign to look like. We also referred back to the Big Nottingham BF survey and pulled out key themes that had not yet been explored. This would inform further development of new case studies for phase 2 of the campaign.  Once we had our themes we undertook extensive desktop research to enable us to look for the evidence base for each theme. </a:t>
            </a:r>
          </a:p>
          <a:p>
            <a:r>
              <a:rPr lang="en-GB" dirty="0"/>
              <a:t>We are currently working with families and producing new campaign materials which include videos and photography which will be added to our existing FYW website shortly. </a:t>
            </a:r>
          </a:p>
          <a:p>
            <a:r>
              <a:rPr lang="en-GB" dirty="0"/>
              <a:t>We plan to launch our new campaign materials the 2</a:t>
            </a:r>
            <a:r>
              <a:rPr lang="en-GB" baseline="30000" dirty="0"/>
              <a:t>nd</a:t>
            </a:r>
            <a:r>
              <a:rPr lang="en-GB" dirty="0"/>
              <a:t> week of August – so please add these dates to your diaries. </a:t>
            </a:r>
          </a:p>
          <a:p>
            <a:endParaRPr lang="en-GB" dirty="0"/>
          </a:p>
          <a:p>
            <a:endParaRPr dirty="0"/>
          </a:p>
        </p:txBody>
      </p:sp>
      <p:sp>
        <p:nvSpPr>
          <p:cNvPr id="224" name="Google Shape;224;g141bb9eeb9a_0_4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1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SSBC is one of five sites in the UK funded by the National Lottery Community Fund to commission and design community-centred early years services for local families and their children. Nottingham was awarded a 45 million investment over 10 years.  The programme is due to end in March 2025 and we are currently in the legacy and sustainability stage of the programme, celebrating our achievements over 10 years and sourcing onward commissioning of our current projects. .</a:t>
            </a:r>
          </a:p>
          <a:p>
            <a:r>
              <a:rPr lang="en-GB" sz="1800" dirty="0"/>
              <a:t>SSBC’s principle is ‘Children at the heart, parents leading the way, supported and guided by experts”, which reflects the programme’s commitment to coproduction with families.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Our services are designed to meet 4 main outcomes: improving children’s diet and nutrition being one of our key outcome areas.</a:t>
            </a:r>
          </a:p>
          <a:p>
            <a:endParaRPr lang="en-GB" sz="1800" dirty="0"/>
          </a:p>
          <a:p>
            <a:pPr>
              <a:lnSpc>
                <a:spcPct val="107000"/>
              </a:lnSpc>
              <a:spcAft>
                <a:spcPts val="800"/>
              </a:spcAft>
            </a:pPr>
            <a:endParaRPr lang="en-GB"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2</a:t>
            </a:fld>
            <a:endParaRPr lang="en-GB"/>
          </a:p>
        </p:txBody>
      </p:sp>
    </p:spTree>
    <p:extLst>
      <p:ext uri="{BB962C8B-B14F-4D97-AF65-F5344CB8AC3E}">
        <p14:creationId xmlns:p14="http://schemas.microsoft.com/office/powerpoint/2010/main" val="1672497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9B104"/>
                </a:solidFill>
                <a:latin typeface="Outfit Light" pitchFamily="2" charset="0"/>
              </a:rPr>
              <a:t>We are very excited to be expanding our campaign portfolio </a:t>
            </a:r>
            <a:r>
              <a:rPr lang="en-GB" sz="1200" dirty="0">
                <a:solidFill>
                  <a:srgbClr val="4C1E4F"/>
                </a:solidFill>
                <a:latin typeface="Outfit Light" pitchFamily="2" charset="0"/>
              </a:rPr>
              <a:t>– mirroring and complementing phase one with more local stories and visual assets.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We have chosen 4 families to be the face of phase 2 of our FYW campaign. Our new case studies will each reflect a unique story and discuss the realities and challenges in relation to breastfeeding and neurodiversity, being a young parent and a fathers and grandparent’s perspective of being the supportive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utfit Light"/>
              </a:rPr>
              <a:t>The new case studies will be added to the SSBC website and content refreshed to reflect the new themes and to encourage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Each family has their own experience of breastfeeding and diversity is represented in ethnicity, gender, age and representation of younger babies.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will launch our new case studies on our FYW website the 2</a:t>
            </a:r>
            <a:r>
              <a:rPr lang="en-GB" baseline="30000" dirty="0"/>
              <a:t>nd</a:t>
            </a:r>
            <a:r>
              <a:rPr lang="en-GB" dirty="0"/>
              <a:t> week of August.</a:t>
            </a:r>
          </a:p>
          <a:p>
            <a:pPr>
              <a:lnSpc>
                <a:spcPct val="107000"/>
              </a:lnSpc>
              <a:spcAft>
                <a:spcPts val="800"/>
              </a:spcAft>
            </a:pP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C1E4F"/>
              </a:solidFill>
              <a:latin typeface="Outfit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Outfit Light"/>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20</a:t>
            </a:fld>
            <a:endParaRPr lang="en-GB"/>
          </a:p>
        </p:txBody>
      </p:sp>
    </p:spTree>
    <p:extLst>
      <p:ext uri="{BB962C8B-B14F-4D97-AF65-F5344CB8AC3E}">
        <p14:creationId xmlns:p14="http://schemas.microsoft.com/office/powerpoint/2010/main" val="113255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41bb9eeb9a_0_15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r>
              <a:rPr lang="en-GB" dirty="0"/>
              <a:t>We also have an existing FYW </a:t>
            </a:r>
            <a:r>
              <a:rPr lang="en-GB" dirty="0" err="1"/>
              <a:t>facebook</a:t>
            </a:r>
            <a:r>
              <a:rPr lang="en-GB" dirty="0"/>
              <a:t> page and have recently launched our Instagram and X pages. Our </a:t>
            </a:r>
            <a:r>
              <a:rPr lang="en-GB" dirty="0" err="1"/>
              <a:t>facebook</a:t>
            </a:r>
            <a:r>
              <a:rPr lang="en-GB" dirty="0"/>
              <a:t> page features our case studies, families from our photoshoot, links to our resources, how we can all work towards making Nottingham more bf friendly and recent conferences that we presented the FYW campaign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utfit Light"/>
              </a:rPr>
              <a:t>There will be a coordinated period of digital advertising and social media activity commencing the first week of August to coincide with World BF week and we plan to launch the new case studies and refreshed website the 2</a:t>
            </a:r>
            <a:r>
              <a:rPr lang="en-GB" sz="1200" baseline="30000" dirty="0">
                <a:latin typeface="Outfit Light"/>
              </a:rPr>
              <a:t>nd</a:t>
            </a:r>
            <a:r>
              <a:rPr lang="en-GB" sz="1200" dirty="0">
                <a:latin typeface="Outfit Light"/>
              </a:rPr>
              <a:t> week of August. You may also find us attending local events to promote the campaign.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utfit Light"/>
              </a:rPr>
              <a:t>Please let us know if you are attending or part of an event during August where we could promote our FYW campaign. </a:t>
            </a:r>
          </a:p>
          <a:p>
            <a:endParaRPr lang="en-GB" dirty="0"/>
          </a:p>
          <a:p>
            <a:endParaRPr dirty="0"/>
          </a:p>
        </p:txBody>
      </p:sp>
      <p:sp>
        <p:nvSpPr>
          <p:cNvPr id="296" name="Google Shape;296;g141bb9eeb9a_0_15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8283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So what can you do to support families and the campaign? If you haven’t already done so please have a look at the FYW website and all the supportive information that is available to you. You can start using the resources from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Spread the word and share the campaign material with colleagues and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Follow us on Facebook, X or Instagram to receive regular updates and be the first to become aware of the launch of phase 2 of the campaign.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As an additional reminder add an August date to your diary as there will be regular updates during World BF week and so you don’t miss the launch of FYW phase 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And most important as discussed before we’d love for you to raise awareness of the campaign – amongst your colleagues, the wider workforce and the families that you work with.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I’d like you to add to the chat the key messages that you have taken away from today? I’ll give you a moment to answer (pause)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C1E4F"/>
              </a:solidFill>
              <a:latin typeface="Outfit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C1E4F"/>
              </a:solidFill>
              <a:latin typeface="Outfit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C1E4F"/>
              </a:solidFill>
              <a:latin typeface="Outfit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Outfit Light"/>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22</a:t>
            </a:fld>
            <a:endParaRPr lang="en-GB"/>
          </a:p>
        </p:txBody>
      </p:sp>
    </p:spTree>
    <p:extLst>
      <p:ext uri="{BB962C8B-B14F-4D97-AF65-F5344CB8AC3E}">
        <p14:creationId xmlns:p14="http://schemas.microsoft.com/office/powerpoint/2010/main" val="2186716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solidFill>
                  <a:srgbClr val="481A53"/>
                </a:solidFill>
                <a:latin typeface="Outfit Light" pitchFamily="2" charset="0"/>
              </a:rPr>
              <a:t>We have a commitment to ensure that there is continued collaboration and commitment from across the partnership to integrate and embed bf friendly initiatives into practice, services, settings &amp; businesses and ongoing work across the partnership to enable Nottingham and Nottinghamshire to become breastfeeding friendly.</a:t>
            </a:r>
          </a:p>
          <a:p>
            <a:pPr marL="0" indent="0">
              <a:buFont typeface="Arial" panose="020B0604020202020204" pitchFamily="34" charset="0"/>
              <a:buNone/>
            </a:pPr>
            <a:r>
              <a:rPr lang="en-GB" dirty="0">
                <a:solidFill>
                  <a:srgbClr val="481A53"/>
                </a:solidFill>
                <a:latin typeface="Outfit Light" pitchFamily="2" charset="0"/>
              </a:rPr>
              <a:t>This includes collaborations and working towards a breastfeeding welcome scheme to ensure that families know where their needs can be met. </a:t>
            </a:r>
          </a:p>
          <a:p>
            <a:pPr marL="171450" indent="-171450">
              <a:buFont typeface="Arial" panose="020B0604020202020204" pitchFamily="34" charset="0"/>
              <a:buChar char="•"/>
            </a:pPr>
            <a:r>
              <a:rPr lang="en-GB" dirty="0">
                <a:solidFill>
                  <a:srgbClr val="481A53"/>
                </a:solidFill>
                <a:latin typeface="Outfit Light" pitchFamily="2" charset="0"/>
              </a:rPr>
              <a:t>SSBC will work with the council to transition the campaign towards onward commissioning to PH and embed learning into wider system developments, including:</a:t>
            </a:r>
          </a:p>
          <a:p>
            <a:pPr marL="171450" indent="-171450">
              <a:buFont typeface="Arial" panose="020B0604020202020204" pitchFamily="34" charset="0"/>
              <a:buChar char="•"/>
            </a:pPr>
            <a:r>
              <a:rPr lang="en-GB" sz="1800" dirty="0">
                <a:solidFill>
                  <a:srgbClr val="481A53"/>
                </a:solidFill>
                <a:latin typeface="Outfit Light" pitchFamily="2" charset="0"/>
              </a:rPr>
              <a:t>Emerging ICS Strategy.</a:t>
            </a:r>
          </a:p>
          <a:p>
            <a:pPr marL="457200" lvl="2" indent="0">
              <a:buFont typeface="Arial" panose="020B0604020202020204" pitchFamily="34" charset="0"/>
              <a:buNone/>
            </a:pPr>
            <a:r>
              <a:rPr lang="en-GB" sz="1800" dirty="0">
                <a:solidFill>
                  <a:srgbClr val="481A53"/>
                </a:solidFill>
                <a:latin typeface="Outfit Light" pitchFamily="2" charset="0"/>
              </a:rPr>
              <a:t>Growing the resources across the Integrated Care Partnership.</a:t>
            </a:r>
          </a:p>
          <a:p>
            <a:pPr marL="457200" lvl="2" indent="0">
              <a:buFont typeface="Arial" panose="020B0604020202020204" pitchFamily="34" charset="0"/>
              <a:buNone/>
            </a:pPr>
            <a:r>
              <a:rPr lang="en-GB" sz="1800" dirty="0">
                <a:solidFill>
                  <a:srgbClr val="481A53"/>
                </a:solidFill>
                <a:latin typeface="Outfit Light" pitchFamily="2" charset="0"/>
              </a:rPr>
              <a:t>Supporting the Nottingham City Health and Wellbeing Strategy and Place Based Partnership.</a:t>
            </a:r>
          </a:p>
          <a:p>
            <a:pPr marL="0" lvl="1" indent="0">
              <a:buFont typeface="Arial" panose="020B0604020202020204" pitchFamily="34" charset="0"/>
              <a:buNone/>
            </a:pPr>
            <a:r>
              <a:rPr lang="en-GB" sz="1800" dirty="0">
                <a:solidFill>
                  <a:srgbClr val="481A53"/>
                </a:solidFill>
                <a:latin typeface="Outfit Light" pitchFamily="2" charset="0"/>
              </a:rPr>
              <a:t>We are looking to work with partners and parents to develop new resources that will align with the new case studies that we’re developing and gaps in information that you requested from mid-point evaluation. </a:t>
            </a:r>
          </a:p>
          <a:p>
            <a:pPr marL="0" lvl="1" indent="0">
              <a:buFont typeface="Arial" panose="020B0604020202020204" pitchFamily="34" charset="0"/>
              <a:buNone/>
            </a:pPr>
            <a:r>
              <a:rPr lang="en-GB" sz="1800" dirty="0">
                <a:solidFill>
                  <a:srgbClr val="481A53"/>
                </a:solidFill>
                <a:latin typeface="Outfit Light" pitchFamily="2" charset="0"/>
              </a:rPr>
              <a:t>The campaign resources will form a workforce toolkit and we hope to really embed FYW messaging into staff infant feeding sessions to support practitioners who work with families to support infant feeding discussions. </a:t>
            </a:r>
          </a:p>
          <a:p>
            <a:pPr marL="0" lvl="1" indent="0">
              <a:buFont typeface="Arial" panose="020B0604020202020204" pitchFamily="34" charset="0"/>
              <a:buNone/>
            </a:pPr>
            <a:r>
              <a:rPr lang="en-GB" sz="1800" dirty="0">
                <a:solidFill>
                  <a:srgbClr val="481A53"/>
                </a:solidFill>
                <a:latin typeface="Outfit Light" pitchFamily="2" charset="0"/>
              </a:rPr>
              <a:t>SSBC can support you to integrate the campaign into your practice, services and settings wherever you are. </a:t>
            </a:r>
          </a:p>
          <a:p>
            <a:pPr marL="182563" lvl="1" indent="-182563"/>
            <a:r>
              <a:rPr lang="en-GB" sz="2000" b="1" dirty="0">
                <a:solidFill>
                  <a:srgbClr val="481A53"/>
                </a:solidFill>
                <a:latin typeface="Outfit Light" pitchFamily="2" charset="0"/>
              </a:rPr>
              <a:t>This will enable a greater chance of impact and positive outcomes which results in systems change.</a:t>
            </a:r>
          </a:p>
          <a:p>
            <a:pPr marL="0" lvl="1" indent="0">
              <a:buFont typeface="Arial" panose="020B0604020202020204" pitchFamily="34" charset="0"/>
              <a:buNone/>
            </a:pPr>
            <a:endParaRPr lang="en-GB" sz="1800" dirty="0">
              <a:solidFill>
                <a:srgbClr val="481A53"/>
              </a:solidFill>
              <a:latin typeface="Outfit Light" pitchFamily="2" charset="0"/>
            </a:endParaRPr>
          </a:p>
          <a:p>
            <a:pPr marL="0" lvl="1" indent="0">
              <a:buFont typeface="Arial" panose="020B0604020202020204" pitchFamily="34" charset="0"/>
              <a:buNone/>
            </a:pPr>
            <a:endParaRPr lang="en-GB" sz="1800" dirty="0">
              <a:solidFill>
                <a:srgbClr val="481A53"/>
              </a:solidFill>
              <a:latin typeface="Outfit Light" pitchFamily="2" charset="0"/>
            </a:endParaRPr>
          </a:p>
          <a:p>
            <a:pPr marL="0" lvl="1" indent="0">
              <a:buFont typeface="Arial" panose="020B0604020202020204" pitchFamily="34" charset="0"/>
              <a:buNone/>
            </a:pPr>
            <a:endParaRPr lang="en-GB" sz="1800" dirty="0">
              <a:solidFill>
                <a:srgbClr val="481A53"/>
              </a:solidFill>
              <a:latin typeface="Outfit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Outfit Light"/>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23</a:t>
            </a:fld>
            <a:endParaRPr lang="en-GB"/>
          </a:p>
        </p:txBody>
      </p:sp>
    </p:spTree>
    <p:extLst>
      <p:ext uri="{BB962C8B-B14F-4D97-AF65-F5344CB8AC3E}">
        <p14:creationId xmlns:p14="http://schemas.microsoft.com/office/powerpoint/2010/main" val="3115685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be collating all the questions from the chat and ensure they’re all answered. </a:t>
            </a:r>
          </a:p>
          <a:p>
            <a:r>
              <a:rPr lang="en-GB" dirty="0"/>
              <a:t>If you have any further questions or would like to discuss anything please feel free to contact either myself or our Marketing and Communications Officer Ali Roberts. I hope you have found the webinar informative and thank you everyone for listening. </a:t>
            </a: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24</a:t>
            </a:fld>
            <a:endParaRPr lang="en-GB"/>
          </a:p>
        </p:txBody>
      </p:sp>
    </p:spTree>
    <p:extLst>
      <p:ext uri="{BB962C8B-B14F-4D97-AF65-F5344CB8AC3E}">
        <p14:creationId xmlns:p14="http://schemas.microsoft.com/office/powerpoint/2010/main" val="25614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0" dirty="0">
                <a:effectLst/>
                <a:latin typeface="Calibri" panose="020F0502020204030204" pitchFamily="34" charset="0"/>
                <a:ea typeface="Calibri" panose="020F0502020204030204" pitchFamily="34" charset="0"/>
                <a:cs typeface="Calibri" panose="020F0502020204030204" pitchFamily="34" charset="0"/>
              </a:rPr>
              <a:t>So what does the local context look like in terms of breastfeeding rates in Nottingham. </a:t>
            </a:r>
            <a:r>
              <a:rPr lang="en-GB" sz="1800" u="none" strike="noStrike" dirty="0">
                <a:solidFill>
                  <a:srgbClr val="0563C1"/>
                </a:solidFill>
                <a:effectLst/>
                <a:latin typeface="Calibri" panose="020F0502020204030204" pitchFamily="34" charset="0"/>
                <a:ea typeface="Calibri" panose="020F0502020204030204" pitchFamily="34" charset="0"/>
              </a:rPr>
              <a:t>Nottingham has lower breastfeeding rates than the national average.</a:t>
            </a:r>
          </a:p>
          <a:p>
            <a:r>
              <a:rPr lang="en-GB" sz="1800" u="none" strike="noStrike" dirty="0">
                <a:solidFill>
                  <a:srgbClr val="0563C1"/>
                </a:solidFill>
                <a:effectLst/>
                <a:latin typeface="Calibri" panose="020F0502020204030204" pitchFamily="34" charset="0"/>
                <a:ea typeface="Calibri" panose="020F0502020204030204" pitchFamily="34" charset="0"/>
              </a:rPr>
              <a:t>The four SSBC target wards that SSBC predominantly work in have high levels of deprivation, and the percentage of babies breastfed at birth in these wards is lower than the Nottingham average. </a:t>
            </a:r>
            <a:r>
              <a:rPr lang="en-GB" sz="1800" dirty="0"/>
              <a:t>Hyson Green and Arboretum, a city ward with greater ethnic diversity, is an exception to this with relatively high breastfeeding continuation rates yet more needs to be done to support initiation rates across all areas.</a:t>
            </a:r>
          </a:p>
          <a:p>
            <a:pPr>
              <a:lnSpc>
                <a:spcPct val="107000"/>
              </a:lnSpc>
              <a:spcAft>
                <a:spcPts val="800"/>
              </a:spcAft>
            </a:pPr>
            <a:endParaRPr lang="en-GB" sz="1800" i="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i="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3</a:t>
            </a:fld>
            <a:endParaRPr lang="en-GB"/>
          </a:p>
        </p:txBody>
      </p:sp>
    </p:spTree>
    <p:extLst>
      <p:ext uri="{BB962C8B-B14F-4D97-AF65-F5344CB8AC3E}">
        <p14:creationId xmlns:p14="http://schemas.microsoft.com/office/powerpoint/2010/main" val="2409813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Calibri" panose="020F0502020204030204" pitchFamily="34" charset="0"/>
              </a:rPr>
              <a:t>Feed Your Way is a bespoke public health breastfeeding campaign commissioned by SSBC and delivered by a behaviour change marketing agency. </a:t>
            </a:r>
          </a:p>
          <a:p>
            <a:pPr marL="285750" lvl="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Feed Your Way was co-produced with local families, residents and the workforce. SSBC conducted extensive market research and spoke to thousands of families as part of the big Nottingham BF Survey.  A survey was sent to a wide range of stakeholders and the early years workforce who have any role with infant feeding in </a:t>
            </a:r>
            <a:r>
              <a:rPr lang="en-GB" sz="1200" dirty="0" err="1">
                <a:effectLst/>
                <a:latin typeface="Calibri" panose="020F0502020204030204" pitchFamily="34" charset="0"/>
                <a:ea typeface="Calibri" panose="020F0502020204030204" pitchFamily="34" charset="0"/>
                <a:cs typeface="Calibri" panose="020F0502020204030204" pitchFamily="34" charset="0"/>
              </a:rPr>
              <a:t>Nottm</a:t>
            </a:r>
            <a:r>
              <a:rPr lang="en-GB" sz="1200" dirty="0">
                <a:effectLst/>
                <a:latin typeface="Calibri" panose="020F0502020204030204" pitchFamily="34" charset="0"/>
                <a:ea typeface="Calibri" panose="020F0502020204030204" pitchFamily="34" charset="0"/>
                <a:cs typeface="Calibri" panose="020F0502020204030204" pitchFamily="34" charset="0"/>
              </a:rPr>
              <a:t> with interviews to gather more in-depth information.  So what did we find out? </a:t>
            </a:r>
          </a:p>
          <a:p>
            <a:pPr marL="285750" lvl="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Families told us they needed realistic breastfeeding education, to have honest and open conversations particularly around understanding the realities and challenges of breastfeeding and to have their support tailored based upon their own personal experiences.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Families wanted us to adopt a whole family approach by  providing evidence-based information for friends and family members on how they could play a pivotal supporting role and to work together as a family unit.</a:t>
            </a:r>
          </a:p>
          <a:p>
            <a:pPr marL="285750" lvl="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SSBC also took a public health approach to improve community and societal attitudes and support around breastfeeding for example increasing support and normalising bf in public places supporting the ethos of making Nottingham a bf friendly city.</a:t>
            </a:r>
          </a:p>
          <a:p>
            <a:pPr marL="285750" lvl="0" indent="-285750">
              <a:lnSpc>
                <a:spcPct val="107000"/>
              </a:lnSpc>
              <a:spcAft>
                <a:spcPts val="8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spcAft>
                <a:spcPts val="800"/>
              </a:spcAft>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4</a:t>
            </a:fld>
            <a:endParaRPr lang="en-GB"/>
          </a:p>
        </p:txBody>
      </p:sp>
    </p:spTree>
    <p:extLst>
      <p:ext uri="{BB962C8B-B14F-4D97-AF65-F5344CB8AC3E}">
        <p14:creationId xmlns:p14="http://schemas.microsoft.com/office/powerpoint/2010/main" val="5395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Instead of focusing on risk reduction health messaging, FYW encourages mothers to feel empowered to make personal choices to feed their way, however they want for as long as they want and shares real life stories about the realities and challenges of breastfeeding that families can connect with. </a:t>
            </a: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dirty="0"/>
              <a:t>Our strategy throughout the FYW campaign is led by self-determination theory – we need 3 things to become intrinsically motivated to enact a behaviour.  The FYW campaign prioritises: </a:t>
            </a:r>
          </a:p>
          <a:p>
            <a:pPr>
              <a:lnSpc>
                <a:spcPct val="115000"/>
              </a:lnSpc>
              <a:spcAft>
                <a:spcPts val="10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Autonomy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(breastfeeding is a personal choice) and using emotive case studies to evidence personal experiences of bf,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relatedness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(this is a collective issue and focusing on the relationships that support breastfeeding), and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competence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(every attempt is a success) taking it day by day rather than 6 week – 6 month targets over health-focused campaign messaging. </a:t>
            </a: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dirty="0"/>
              <a:t>We wanted to focus on some of the ‘real moments’ that people often don’t see, to show that breastfeeding can fit around your life and change the way the topic of breastfeeding is approached.</a:t>
            </a:r>
          </a:p>
          <a:p>
            <a:pPr>
              <a:lnSpc>
                <a:spcPct val="115000"/>
              </a:lnSpc>
              <a:spcAft>
                <a:spcPts val="10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1B717D5-9A2C-4F45-AA21-4B265B570919}" type="slidenum">
              <a:rPr lang="en-GB" smtClean="0"/>
              <a:t>5</a:t>
            </a:fld>
            <a:endParaRPr lang="en-GB"/>
          </a:p>
        </p:txBody>
      </p:sp>
    </p:spTree>
    <p:extLst>
      <p:ext uri="{BB962C8B-B14F-4D97-AF65-F5344CB8AC3E}">
        <p14:creationId xmlns:p14="http://schemas.microsoft.com/office/powerpoint/2010/main" val="89378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1bb9eeb9a_0_4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Calibri" panose="020F0502020204030204" pitchFamily="34" charset="0"/>
              </a:rPr>
              <a:t>SSBC wanted to undertake a formative evaluation of Feed Your Way to understand how families and residents had seen, responded to, and interacted with the campaign, how the workforce had engaged with the campaign, and how the campaign can be further developed.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Calibri" panose="020F0502020204030204" pitchFamily="34" charset="0"/>
            </a:endParaRPr>
          </a:p>
          <a:p>
            <a:pPr fontAlgn="base"/>
            <a:r>
              <a:rPr lang="en-GB" sz="1200" dirty="0">
                <a:effectLst/>
                <a:latin typeface="Calibri" panose="020F0502020204030204" pitchFamily="34" charset="0"/>
                <a:ea typeface="Times New Roman" panose="02020603050405020304" pitchFamily="18" charset="0"/>
              </a:rPr>
              <a:t>The RE-AIM framework was used as a starting point for the evaluation plan. The framework’s components of Reach, Efficacy, Adoption, Implementation and Maintenance are split across two evaluators. </a:t>
            </a:r>
            <a:endParaRPr lang="en-GB" sz="1200" dirty="0">
              <a:effectLst/>
              <a:latin typeface="Times New Roman" panose="02020603050405020304" pitchFamily="18" charset="0"/>
              <a:ea typeface="Times New Roman" panose="02020603050405020304" pitchFamily="18" charset="0"/>
            </a:endParaRPr>
          </a:p>
          <a:p>
            <a:pPr fontAlgn="base"/>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fontAlgn="base"/>
            <a:r>
              <a:rPr lang="en-GB" sz="1200" dirty="0">
                <a:effectLst/>
                <a:latin typeface="Calibri" panose="020F0502020204030204" pitchFamily="34" charset="0"/>
                <a:ea typeface="Times New Roman" panose="02020603050405020304" pitchFamily="18" charset="0"/>
              </a:rPr>
              <a:t>The Feed Your Way behaviour change marketing agency undertook a mid-point evaluation of Reach and Efficacy and focused on local families and residents. The campaign and FYW messaging were well received and the majority of people responded positively to it. </a:t>
            </a:r>
          </a:p>
          <a:p>
            <a:pPr fontAlgn="base"/>
            <a:endParaRPr lang="en-GB" sz="1200" dirty="0">
              <a:effectLst/>
              <a:latin typeface="Calibri" panose="020F0502020204030204" pitchFamily="34" charset="0"/>
              <a:ea typeface="Times New Roman" panose="02020603050405020304" pitchFamily="18" charset="0"/>
            </a:endParaRPr>
          </a:p>
          <a:p>
            <a:pPr fontAlgn="base"/>
            <a:r>
              <a:rPr lang="en-GB" sz="1200" dirty="0">
                <a:effectLst/>
                <a:latin typeface="Calibri" panose="020F0502020204030204" pitchFamily="34" charset="0"/>
                <a:ea typeface="Times New Roman" panose="02020603050405020304" pitchFamily="18" charset="0"/>
              </a:rPr>
              <a:t>SSBC has commissioned a specialist public sector advisor as the external evaluator for the Adoption, Implementation, and Maintenance components of the evaluation. They investigated </a:t>
            </a:r>
            <a:r>
              <a:rPr lang="en-GB" sz="1200" dirty="0">
                <a:solidFill>
                  <a:srgbClr val="000000"/>
                </a:solidFill>
                <a:effectLst/>
                <a:latin typeface="Calibri" panose="020F0502020204030204" pitchFamily="34" charset="0"/>
                <a:ea typeface="Montserrat" panose="00000500000000000000" pitchFamily="2" charset="0"/>
              </a:rPr>
              <a:t>how the campaign is being adopted and implemented by healthcare professionals, organisations and rolled out across the area considering the future legacy and onward commissioning of the campaign. The campaign was viewed as inclusive, empowering and evidence based, however, only 25% of the workforce were aware of the campaign and engaged with the  resources. We now really need your support to really help embed the FYW campaign and support widespread adoption with your colleagues and the wider workforce.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dirty="0">
                <a:solidFill>
                  <a:srgbClr val="4C1E4F"/>
                </a:solidFill>
                <a:latin typeface="Outfit Light" pitchFamily="2" charset="0"/>
              </a:rPr>
              <a:t>How else do you feel that you can raise awareness of the campaign amongst your colleagues and with the families that you work with? </a:t>
            </a:r>
            <a:r>
              <a:rPr lang="en-GB" sz="1200" dirty="0">
                <a:solidFill>
                  <a:srgbClr val="000000"/>
                </a:solidFill>
                <a:effectLst/>
                <a:latin typeface="Calibri" panose="020F0502020204030204" pitchFamily="34" charset="0"/>
                <a:ea typeface="Montserrat" panose="00000500000000000000" pitchFamily="2" charset="0"/>
              </a:rPr>
              <a:t>I’ll give you up to a moment to answer (pause).</a:t>
            </a:r>
          </a:p>
          <a:p>
            <a:pPr fontAlgn="base"/>
            <a:r>
              <a:rPr lang="en-GB" sz="1200" dirty="0">
                <a:solidFill>
                  <a:srgbClr val="000000"/>
                </a:solidFill>
                <a:effectLst/>
                <a:latin typeface="Calibri" panose="020F0502020204030204" pitchFamily="34" charset="0"/>
                <a:ea typeface="Times New Roman" panose="02020603050405020304" pitchFamily="18" charset="0"/>
              </a:rPr>
              <a:t>There will be an end point evaluation for the workforce &amp; local residents and a culminative evaluation</a:t>
            </a:r>
            <a:r>
              <a:rPr lang="en-GB" sz="1200" dirty="0">
                <a:solidFill>
                  <a:schemeClr val="tx1"/>
                </a:solidFill>
                <a:effectLst/>
                <a:latin typeface="Calibri" panose="020F0502020204030204" pitchFamily="34" charset="0"/>
                <a:ea typeface="Times New Roman" panose="02020603050405020304" pitchFamily="18" charset="0"/>
              </a:rPr>
              <a:t> </a:t>
            </a:r>
            <a:r>
              <a:rPr lang="en-GB" sz="1200" dirty="0">
                <a:solidFill>
                  <a:srgbClr val="000000"/>
                </a:solidFill>
                <a:effectLst/>
                <a:latin typeface="Calibri" panose="020F0502020204030204" pitchFamily="34" charset="0"/>
                <a:ea typeface="Times New Roman" panose="02020603050405020304" pitchFamily="18" charset="0"/>
              </a:rPr>
              <a:t>towards the end of the year that will inform future development of the campaign and its reach as it moves towards onward commissioning. </a:t>
            </a:r>
            <a:endParaRPr lang="en-GB" sz="1200" dirty="0">
              <a:effectLst/>
              <a:latin typeface="Calibri" panose="020F0502020204030204" pitchFamily="34" charset="0"/>
              <a:ea typeface="Times New Roman" panose="02020603050405020304" pitchFamily="18" charset="0"/>
            </a:endParaRPr>
          </a:p>
          <a:p>
            <a:pPr fontAlgn="base"/>
            <a:endParaRPr lang="en-GB" sz="1200" b="1" dirty="0">
              <a:effectLst/>
              <a:latin typeface="Calibri" panose="020F0502020204030204" pitchFamily="34" charset="0"/>
              <a:ea typeface="Calibri" panose="020F0502020204030204" pitchFamily="34" charset="0"/>
              <a:cs typeface="Calibri" panose="020F0502020204030204" pitchFamily="34" charset="0"/>
            </a:endParaRPr>
          </a:p>
          <a:p>
            <a:pPr fontAlgn="base"/>
            <a:endParaRPr lang="en-GB" sz="1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4" name="Google Shape;224;g141bb9eeb9a_0_4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1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The campaign was launched in October 2022 and presents the real, lived experiences of six Nottinghamshire families. </a:t>
            </a:r>
            <a:r>
              <a:rPr lang="en-GB" sz="1200" dirty="0">
                <a:effectLst/>
                <a:latin typeface="Calibri" panose="020F0502020204030204" pitchFamily="34" charset="0"/>
                <a:ea typeface="Calibri" panose="020F0502020204030204" pitchFamily="34" charset="0"/>
                <a:cs typeface="Times New Roman" panose="02020603050405020304" pitchFamily="18" charset="0"/>
              </a:rPr>
              <a:t>Their stories share a narrative of overcoming breastfeeding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case studies were developed in response to breastfeeding experiences that matched the strategic priorities identified by families, stakeholders and the early years workforce.  The case study themes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Planning for breastfeeding in pregnancy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Importance of partners/co-parents and the active role that they can play to support bf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That breastfeeding can fit around your life and work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Breastfeeding/expressing through adversity (e.g. bf a neonate)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And finally, something that was inferred by many respondents, and that we hold as a strategic ambition - Breastfeeding is a civil issue (not just a women’s issue)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Diversity is reflected in ethnicity, gender, cross- and same-sex families and stages of parenthood, such as pregnancy and children of different ages.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B717D5-9A2C-4F45-AA21-4B265B570919}" type="slidenum">
              <a:rPr lang="en-GB" smtClean="0"/>
              <a:t>7</a:t>
            </a:fld>
            <a:endParaRPr lang="en-GB"/>
          </a:p>
        </p:txBody>
      </p:sp>
    </p:spTree>
    <p:extLst>
      <p:ext uri="{BB962C8B-B14F-4D97-AF65-F5344CB8AC3E}">
        <p14:creationId xmlns:p14="http://schemas.microsoft.com/office/powerpoint/2010/main" val="1400586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41bb9eeb9a_0_16: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a:lnSpc>
                <a:spcPct val="107000"/>
              </a:lnSpc>
              <a:spcAft>
                <a:spcPts val="800"/>
              </a:spcAf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6 families that we chose all had diverse breastfeeding and life experiences that we wanted other families to resonate with, who could talk to the various challenges and realities of breastfeeding and to offer advice from things they wished they knew to information they found along the way and to support other families on their bf journeys.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case studies are the face of the campaign, a recognisable thread through all the campaign assets.</a:t>
            </a:r>
          </a:p>
          <a:p>
            <a:pPr>
              <a:lnSpc>
                <a:spcPct val="107000"/>
              </a:lnSpc>
              <a:spcAft>
                <a:spcPts val="800"/>
              </a:spcAft>
            </a:pPr>
            <a:endPar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I’d now like to introduce you to our case studies for phase 1 of the campaign back in 2022. </a:t>
            </a:r>
            <a:endParaRPr lang="en-GB" dirty="0"/>
          </a:p>
        </p:txBody>
      </p:sp>
      <p:sp>
        <p:nvSpPr>
          <p:cNvPr id="218" name="Google Shape;218;g141bb9eeb9a_0_1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1bb9eeb9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Go to main page.</a:t>
            </a:r>
            <a:endParaRPr dirty="0"/>
          </a:p>
        </p:txBody>
      </p:sp>
      <p:sp>
        <p:nvSpPr>
          <p:cNvPr id="224" name="Google Shape;224;g141bb9eeb9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A983D-335F-A566-7754-A03909A860F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200" y="-737936"/>
            <a:ext cx="15272088" cy="8590547"/>
          </a:xfrm>
          <a:prstGeom prst="rect">
            <a:avLst/>
          </a:prstGeom>
        </p:spPr>
      </p:pic>
      <p:sp>
        <p:nvSpPr>
          <p:cNvPr id="11" name="Title 1">
            <a:extLst>
              <a:ext uri="{FF2B5EF4-FFF2-40B4-BE49-F238E27FC236}">
                <a16:creationId xmlns:a16="http://schemas.microsoft.com/office/drawing/2014/main" id="{233EE1C1-8733-0E00-19BE-8912F621FBD9}"/>
              </a:ext>
            </a:extLst>
          </p:cNvPr>
          <p:cNvSpPr>
            <a:spLocks noGrp="1"/>
          </p:cNvSpPr>
          <p:nvPr>
            <p:ph type="ctrTitle"/>
          </p:nvPr>
        </p:nvSpPr>
        <p:spPr>
          <a:xfrm>
            <a:off x="676656" y="4009292"/>
            <a:ext cx="9144000" cy="2192263"/>
          </a:xfrm>
        </p:spPr>
        <p:txBody>
          <a:bodyPr>
            <a:normAutofit/>
          </a:bodyPr>
          <a:lstStyle>
            <a:lvl1pPr>
              <a:defRPr sz="5400">
                <a:solidFill>
                  <a:schemeClr val="bg1"/>
                </a:solidFill>
              </a:defRPr>
            </a:lvl1pPr>
          </a:lstStyle>
          <a:p>
            <a:pPr algn="l"/>
            <a:r>
              <a:rPr lang="en-US" dirty="0">
                <a:solidFill>
                  <a:schemeClr val="bg1"/>
                </a:solidFill>
                <a:latin typeface="Lato" panose="020F0502020204030203" pitchFamily="34" charset="77"/>
              </a:rPr>
              <a:t>Title of</a:t>
            </a:r>
            <a:br>
              <a:rPr lang="en-US" dirty="0">
                <a:solidFill>
                  <a:schemeClr val="bg1"/>
                </a:solidFill>
                <a:latin typeface="Lato" panose="020F0502020204030203" pitchFamily="34" charset="77"/>
              </a:rPr>
            </a:br>
            <a:r>
              <a:rPr lang="en-US" dirty="0">
                <a:solidFill>
                  <a:schemeClr val="bg1"/>
                </a:solidFill>
                <a:latin typeface="Lato" panose="020F0502020204030203" pitchFamily="34" charset="77"/>
              </a:rPr>
              <a:t>the slide</a:t>
            </a:r>
          </a:p>
        </p:txBody>
      </p:sp>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969C352D-4D86-F018-5470-19BB96123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655" y="513372"/>
            <a:ext cx="3720285" cy="1502995"/>
          </a:xfrm>
          <a:prstGeom prst="rect">
            <a:avLst/>
          </a:prstGeom>
        </p:spPr>
      </p:pic>
    </p:spTree>
    <p:extLst>
      <p:ext uri="{BB962C8B-B14F-4D97-AF65-F5344CB8AC3E}">
        <p14:creationId xmlns:p14="http://schemas.microsoft.com/office/powerpoint/2010/main" val="2123147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4C1E4F"/>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EAF4095-7352-B383-2901-5370460E4E8D}"/>
              </a:ext>
            </a:extLst>
          </p:cNvPr>
          <p:cNvCxnSpPr>
            <a:cxnSpLocks/>
          </p:cNvCxnSpPr>
          <p:nvPr userDrawn="1"/>
        </p:nvCxnSpPr>
        <p:spPr>
          <a:xfrm>
            <a:off x="676656" y="581285"/>
            <a:ext cx="5078685"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0E2DAB17-24D4-E47A-5926-DE41892736AE}"/>
              </a:ext>
            </a:extLst>
          </p:cNvPr>
          <p:cNvSpPr>
            <a:spLocks noGrp="1"/>
          </p:cNvSpPr>
          <p:nvPr>
            <p:ph type="body" sz="quarter" idx="11"/>
          </p:nvPr>
        </p:nvSpPr>
        <p:spPr>
          <a:xfrm>
            <a:off x="703386" y="2393576"/>
            <a:ext cx="5078685" cy="3392853"/>
          </a:xfrm>
        </p:spPr>
        <p:txBody>
          <a:bodyPr>
            <a:noAutofit/>
          </a:bodyPr>
          <a:lstStyle>
            <a:lvl1pPr marL="0" indent="0">
              <a:buNone/>
              <a:defRPr sz="2000">
                <a:solidFill>
                  <a:schemeClr val="bg1"/>
                </a:solidFill>
                <a:latin typeface="Lato" panose="020F0502020204030203" pitchFamily="34"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Click to edit Master text styles</a:t>
            </a:r>
          </a:p>
        </p:txBody>
      </p:sp>
      <p:sp>
        <p:nvSpPr>
          <p:cNvPr id="14" name="Text Placeholder 8">
            <a:extLst>
              <a:ext uri="{FF2B5EF4-FFF2-40B4-BE49-F238E27FC236}">
                <a16:creationId xmlns:a16="http://schemas.microsoft.com/office/drawing/2014/main" id="{FB3F6AA4-B18F-62AF-C3CD-68821676E47D}"/>
              </a:ext>
            </a:extLst>
          </p:cNvPr>
          <p:cNvSpPr>
            <a:spLocks noGrp="1"/>
          </p:cNvSpPr>
          <p:nvPr>
            <p:ph type="body" sz="quarter" idx="12" hasCustomPrompt="1"/>
          </p:nvPr>
        </p:nvSpPr>
        <p:spPr>
          <a:xfrm>
            <a:off x="703386" y="1071562"/>
            <a:ext cx="5078685" cy="1093408"/>
          </a:xfrm>
        </p:spPr>
        <p:txBody>
          <a:bodyPr>
            <a:noAutofit/>
          </a:bodyPr>
          <a:lstStyle>
            <a:lvl1pPr marL="0" indent="0">
              <a:buNone/>
              <a:defRPr sz="3500" b="1" i="0">
                <a:solidFill>
                  <a:srgbClr val="F9B104"/>
                </a:solidFill>
                <a:latin typeface="Kalam" panose="02000000000000000000" pitchFamily="2" charset="77"/>
                <a:cs typeface="Kalam" panose="02000000000000000000" pitchFamily="2"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TITLE OF THE SLIDE</a:t>
            </a:r>
          </a:p>
        </p:txBody>
      </p:sp>
      <p:cxnSp>
        <p:nvCxnSpPr>
          <p:cNvPr id="6" name="Straight Connector 5">
            <a:extLst>
              <a:ext uri="{FF2B5EF4-FFF2-40B4-BE49-F238E27FC236}">
                <a16:creationId xmlns:a16="http://schemas.microsoft.com/office/drawing/2014/main" id="{FDD3352F-77AA-2EFD-9E07-4376829EB8BF}"/>
              </a:ext>
            </a:extLst>
          </p:cNvPr>
          <p:cNvCxnSpPr>
            <a:cxnSpLocks/>
          </p:cNvCxnSpPr>
          <p:nvPr userDrawn="1"/>
        </p:nvCxnSpPr>
        <p:spPr>
          <a:xfrm>
            <a:off x="676656" y="6260426"/>
            <a:ext cx="5078685"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sp>
        <p:nvSpPr>
          <p:cNvPr id="8" name="Picture Placeholder 7">
            <a:extLst>
              <a:ext uri="{FF2B5EF4-FFF2-40B4-BE49-F238E27FC236}">
                <a16:creationId xmlns:a16="http://schemas.microsoft.com/office/drawing/2014/main" id="{2A4F9857-6CA9-919C-85B6-67A36A476A85}"/>
              </a:ext>
            </a:extLst>
          </p:cNvPr>
          <p:cNvSpPr>
            <a:spLocks noGrp="1"/>
          </p:cNvSpPr>
          <p:nvPr>
            <p:ph type="pic" sz="quarter" idx="13"/>
          </p:nvPr>
        </p:nvSpPr>
        <p:spPr>
          <a:xfrm>
            <a:off x="6361113" y="0"/>
            <a:ext cx="5830887" cy="6858000"/>
          </a:xfrm>
          <a:blipFill>
            <a:blip r:embed="rId2" cstate="screen">
              <a:extLst>
                <a:ext uri="{28A0092B-C50C-407E-A947-70E740481C1C}">
                  <a14:useLocalDpi xmlns:a14="http://schemas.microsoft.com/office/drawing/2010/main" val="0"/>
                </a:ext>
              </a:extLst>
            </a:blip>
            <a:srcRect/>
            <a:stretch>
              <a:fillRect/>
            </a:stretch>
          </a:blipFill>
        </p:spPr>
        <p:txBody>
          <a:bodyPr/>
          <a:lstStyle/>
          <a:p>
            <a:endParaRPr lang="en-US" dirty="0"/>
          </a:p>
        </p:txBody>
      </p:sp>
    </p:spTree>
    <p:extLst>
      <p:ext uri="{BB962C8B-B14F-4D97-AF65-F5344CB8AC3E}">
        <p14:creationId xmlns:p14="http://schemas.microsoft.com/office/powerpoint/2010/main" val="135310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EAF4095-7352-B383-2901-5370460E4E8D}"/>
              </a:ext>
            </a:extLst>
          </p:cNvPr>
          <p:cNvCxnSpPr>
            <a:cxnSpLocks/>
          </p:cNvCxnSpPr>
          <p:nvPr userDrawn="1"/>
        </p:nvCxnSpPr>
        <p:spPr>
          <a:xfrm>
            <a:off x="676656" y="581285"/>
            <a:ext cx="5078685" cy="0"/>
          </a:xfrm>
          <a:prstGeom prst="line">
            <a:avLst/>
          </a:prstGeom>
          <a:ln w="31750">
            <a:solidFill>
              <a:srgbClr val="4C1E4F"/>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0E2DAB17-24D4-E47A-5926-DE41892736AE}"/>
              </a:ext>
            </a:extLst>
          </p:cNvPr>
          <p:cNvSpPr>
            <a:spLocks noGrp="1"/>
          </p:cNvSpPr>
          <p:nvPr>
            <p:ph type="body" sz="quarter" idx="11"/>
          </p:nvPr>
        </p:nvSpPr>
        <p:spPr>
          <a:xfrm>
            <a:off x="703386" y="2393576"/>
            <a:ext cx="5078685" cy="3392853"/>
          </a:xfrm>
        </p:spPr>
        <p:txBody>
          <a:bodyPr>
            <a:noAutofit/>
          </a:bodyPr>
          <a:lstStyle>
            <a:lvl1pPr marL="0" indent="0">
              <a:buNone/>
              <a:defRPr sz="2000">
                <a:solidFill>
                  <a:schemeClr val="tx1"/>
                </a:solidFill>
                <a:latin typeface="Lato" panose="020F0502020204030203" pitchFamily="34"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Click to edit Master text styles</a:t>
            </a:r>
          </a:p>
        </p:txBody>
      </p:sp>
      <p:sp>
        <p:nvSpPr>
          <p:cNvPr id="14" name="Text Placeholder 8">
            <a:extLst>
              <a:ext uri="{FF2B5EF4-FFF2-40B4-BE49-F238E27FC236}">
                <a16:creationId xmlns:a16="http://schemas.microsoft.com/office/drawing/2014/main" id="{FB3F6AA4-B18F-62AF-C3CD-68821676E47D}"/>
              </a:ext>
            </a:extLst>
          </p:cNvPr>
          <p:cNvSpPr>
            <a:spLocks noGrp="1"/>
          </p:cNvSpPr>
          <p:nvPr>
            <p:ph type="body" sz="quarter" idx="12" hasCustomPrompt="1"/>
          </p:nvPr>
        </p:nvSpPr>
        <p:spPr>
          <a:xfrm>
            <a:off x="703386" y="1071562"/>
            <a:ext cx="5078685" cy="1093408"/>
          </a:xfrm>
        </p:spPr>
        <p:txBody>
          <a:bodyPr>
            <a:noAutofit/>
          </a:bodyPr>
          <a:lstStyle>
            <a:lvl1pPr marL="0" indent="0">
              <a:buNone/>
              <a:defRPr sz="3500" b="1" i="0">
                <a:solidFill>
                  <a:srgbClr val="4C1E4F"/>
                </a:solidFill>
                <a:latin typeface="Kalam" panose="02000000000000000000" pitchFamily="2" charset="77"/>
                <a:cs typeface="Kalam" panose="02000000000000000000" pitchFamily="2"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TITLE OF THE SLIDE</a:t>
            </a:r>
          </a:p>
        </p:txBody>
      </p:sp>
      <p:cxnSp>
        <p:nvCxnSpPr>
          <p:cNvPr id="6" name="Straight Connector 5">
            <a:extLst>
              <a:ext uri="{FF2B5EF4-FFF2-40B4-BE49-F238E27FC236}">
                <a16:creationId xmlns:a16="http://schemas.microsoft.com/office/drawing/2014/main" id="{FDD3352F-77AA-2EFD-9E07-4376829EB8BF}"/>
              </a:ext>
            </a:extLst>
          </p:cNvPr>
          <p:cNvCxnSpPr>
            <a:cxnSpLocks/>
          </p:cNvCxnSpPr>
          <p:nvPr userDrawn="1"/>
        </p:nvCxnSpPr>
        <p:spPr>
          <a:xfrm>
            <a:off x="676656" y="6260426"/>
            <a:ext cx="5078685" cy="0"/>
          </a:xfrm>
          <a:prstGeom prst="line">
            <a:avLst/>
          </a:prstGeom>
          <a:ln w="31750">
            <a:solidFill>
              <a:srgbClr val="4C1E4F"/>
            </a:solidFill>
          </a:ln>
        </p:spPr>
        <p:style>
          <a:lnRef idx="1">
            <a:schemeClr val="dk1"/>
          </a:lnRef>
          <a:fillRef idx="0">
            <a:schemeClr val="dk1"/>
          </a:fillRef>
          <a:effectRef idx="0">
            <a:schemeClr val="dk1"/>
          </a:effectRef>
          <a:fontRef idx="minor">
            <a:schemeClr val="tx1"/>
          </a:fontRef>
        </p:style>
      </p:cxnSp>
      <p:sp>
        <p:nvSpPr>
          <p:cNvPr id="3" name="Picture Placeholder 7">
            <a:extLst>
              <a:ext uri="{FF2B5EF4-FFF2-40B4-BE49-F238E27FC236}">
                <a16:creationId xmlns:a16="http://schemas.microsoft.com/office/drawing/2014/main" id="{5B570912-E888-91AA-A000-CA98C491AA6D}"/>
              </a:ext>
            </a:extLst>
          </p:cNvPr>
          <p:cNvSpPr>
            <a:spLocks noGrp="1"/>
          </p:cNvSpPr>
          <p:nvPr>
            <p:ph type="pic" sz="quarter" idx="13"/>
          </p:nvPr>
        </p:nvSpPr>
        <p:spPr>
          <a:xfrm>
            <a:off x="6361113" y="0"/>
            <a:ext cx="5830887" cy="6858000"/>
          </a:xfrm>
          <a:blipFill>
            <a:blip r:embed="rId2" cstate="screen">
              <a:extLst>
                <a:ext uri="{28A0092B-C50C-407E-A947-70E740481C1C}">
                  <a14:useLocalDpi xmlns:a14="http://schemas.microsoft.com/office/drawing/2010/main" val="0"/>
                </a:ext>
              </a:extLst>
            </a:blip>
            <a:srcRect/>
            <a:stretch>
              <a:fillRect/>
            </a:stretch>
          </a:blipFill>
        </p:spPr>
        <p:txBody>
          <a:bodyPr/>
          <a:lstStyle/>
          <a:p>
            <a:endParaRPr lang="en-US" dirty="0"/>
          </a:p>
        </p:txBody>
      </p:sp>
    </p:spTree>
    <p:extLst>
      <p:ext uri="{BB962C8B-B14F-4D97-AF65-F5344CB8AC3E}">
        <p14:creationId xmlns:p14="http://schemas.microsoft.com/office/powerpoint/2010/main" val="1476834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4C1E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1365-7061-4D14-DD2B-A53030AE6652}"/>
              </a:ext>
            </a:extLst>
          </p:cNvPr>
          <p:cNvSpPr>
            <a:spLocks noGrp="1"/>
          </p:cNvSpPr>
          <p:nvPr>
            <p:ph type="title" hasCustomPrompt="1"/>
          </p:nvPr>
        </p:nvSpPr>
        <p:spPr/>
        <p:txBody>
          <a:bodyPr/>
          <a:lstStyle>
            <a:lvl1pPr>
              <a:defRPr b="1" i="0">
                <a:solidFill>
                  <a:srgbClr val="F9B104"/>
                </a:solidFill>
                <a:latin typeface="Kalam" panose="02000000000000000000" pitchFamily="2" charset="77"/>
                <a:cs typeface="Kalam" panose="02000000000000000000" pitchFamily="2" charset="77"/>
              </a:defRPr>
            </a:lvl1pPr>
          </a:lstStyle>
          <a:p>
            <a:pPr lvl="0"/>
            <a:r>
              <a:rPr lang="en-GB" dirty="0"/>
              <a:t>TITLE OF THE SLIDE</a:t>
            </a:r>
          </a:p>
        </p:txBody>
      </p:sp>
      <p:sp>
        <p:nvSpPr>
          <p:cNvPr id="3" name="Content Placeholder 2">
            <a:extLst>
              <a:ext uri="{FF2B5EF4-FFF2-40B4-BE49-F238E27FC236}">
                <a16:creationId xmlns:a16="http://schemas.microsoft.com/office/drawing/2014/main" id="{38DC2708-F116-D18C-DF44-1E2871A0A77D}"/>
              </a:ext>
            </a:extLst>
          </p:cNvPr>
          <p:cNvSpPr>
            <a:spLocks noGrp="1"/>
          </p:cNvSpPr>
          <p:nvPr>
            <p:ph idx="1"/>
          </p:nvPr>
        </p:nvSpPr>
        <p:spPr/>
        <p:txBody>
          <a:bodyPr/>
          <a:lstStyle>
            <a:lvl1pPr>
              <a:defRPr>
                <a:solidFill>
                  <a:schemeClr val="bg1"/>
                </a:solidFill>
                <a:latin typeface="Lato" panose="020F0502020204030203" pitchFamily="34" charset="77"/>
              </a:defRPr>
            </a:lvl1pPr>
            <a:lvl2pPr>
              <a:defRPr>
                <a:solidFill>
                  <a:schemeClr val="bg1"/>
                </a:solidFill>
                <a:latin typeface="Lato" panose="020F0502020204030203" pitchFamily="34" charset="77"/>
              </a:defRPr>
            </a:lvl2pPr>
            <a:lvl3pPr>
              <a:defRPr>
                <a:solidFill>
                  <a:schemeClr val="bg1"/>
                </a:solidFill>
                <a:latin typeface="Lato" panose="020F0502020204030203" pitchFamily="34" charset="77"/>
              </a:defRPr>
            </a:lvl3pPr>
            <a:lvl4pPr>
              <a:defRPr>
                <a:solidFill>
                  <a:schemeClr val="bg1"/>
                </a:solidFill>
                <a:latin typeface="Lato" panose="020F0502020204030203" pitchFamily="34" charset="77"/>
              </a:defRPr>
            </a:lvl4pPr>
            <a:lvl5pPr>
              <a:defRPr>
                <a:solidFill>
                  <a:schemeClr val="bg1"/>
                </a:solidFill>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37AEB15-E28C-2CF0-896C-D3E332A78067}"/>
              </a:ext>
            </a:extLst>
          </p:cNvPr>
          <p:cNvSpPr>
            <a:spLocks noGrp="1"/>
          </p:cNvSpPr>
          <p:nvPr>
            <p:ph type="dt" sz="half" idx="10"/>
          </p:nvPr>
        </p:nvSpPr>
        <p:spPr/>
        <p:txBody>
          <a:bodyPr/>
          <a:lstStyle/>
          <a:p>
            <a:fld id="{68B2B974-120D-D840-AB8F-F9BD7094FE93}" type="datetimeFigureOut">
              <a:rPr lang="en-US" smtClean="0"/>
              <a:t>7/18/2024</a:t>
            </a:fld>
            <a:endParaRPr lang="en-US"/>
          </a:p>
        </p:txBody>
      </p:sp>
      <p:sp>
        <p:nvSpPr>
          <p:cNvPr id="5" name="Footer Placeholder 4">
            <a:extLst>
              <a:ext uri="{FF2B5EF4-FFF2-40B4-BE49-F238E27FC236}">
                <a16:creationId xmlns:a16="http://schemas.microsoft.com/office/drawing/2014/main" id="{EEA66FFF-4669-D0CC-B474-245CC184C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FEFCA-5D3C-225C-6A56-DDD75035E9B4}"/>
              </a:ext>
            </a:extLst>
          </p:cNvPr>
          <p:cNvSpPr>
            <a:spLocks noGrp="1"/>
          </p:cNvSpPr>
          <p:nvPr>
            <p:ph type="sldNum" sz="quarter" idx="12"/>
          </p:nvPr>
        </p:nvSpPr>
        <p:spPr/>
        <p:txBody>
          <a:bodyPr/>
          <a:lstStyle/>
          <a:p>
            <a:fld id="{4A0FAA36-3830-AE41-89A4-5A969F36BA6D}" type="slidenum">
              <a:rPr lang="en-US" smtClean="0"/>
              <a:t>‹#›</a:t>
            </a:fld>
            <a:endParaRPr lang="en-US"/>
          </a:p>
        </p:txBody>
      </p:sp>
    </p:spTree>
    <p:extLst>
      <p:ext uri="{BB962C8B-B14F-4D97-AF65-F5344CB8AC3E}">
        <p14:creationId xmlns:p14="http://schemas.microsoft.com/office/powerpoint/2010/main" val="3557721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1365-7061-4D14-DD2B-A53030AE6652}"/>
              </a:ext>
            </a:extLst>
          </p:cNvPr>
          <p:cNvSpPr>
            <a:spLocks noGrp="1"/>
          </p:cNvSpPr>
          <p:nvPr>
            <p:ph type="title" hasCustomPrompt="1"/>
          </p:nvPr>
        </p:nvSpPr>
        <p:spPr/>
        <p:txBody>
          <a:bodyPr/>
          <a:lstStyle>
            <a:lvl1pPr>
              <a:defRPr b="1" i="0">
                <a:solidFill>
                  <a:srgbClr val="4C1E4F"/>
                </a:solidFill>
                <a:latin typeface="Kalam" panose="02000000000000000000" pitchFamily="2" charset="77"/>
                <a:cs typeface="Kalam" panose="02000000000000000000" pitchFamily="2" charset="77"/>
              </a:defRPr>
            </a:lvl1pPr>
          </a:lstStyle>
          <a:p>
            <a:r>
              <a:rPr lang="en-GB" dirty="0"/>
              <a:t>TITLE OF THE SLIDE</a:t>
            </a:r>
            <a:endParaRPr lang="en-US" dirty="0"/>
          </a:p>
        </p:txBody>
      </p:sp>
      <p:sp>
        <p:nvSpPr>
          <p:cNvPr id="3" name="Content Placeholder 2">
            <a:extLst>
              <a:ext uri="{FF2B5EF4-FFF2-40B4-BE49-F238E27FC236}">
                <a16:creationId xmlns:a16="http://schemas.microsoft.com/office/drawing/2014/main" id="{38DC2708-F116-D18C-DF44-1E2871A0A77D}"/>
              </a:ext>
            </a:extLst>
          </p:cNvPr>
          <p:cNvSpPr>
            <a:spLocks noGrp="1"/>
          </p:cNvSpPr>
          <p:nvPr>
            <p:ph idx="1"/>
          </p:nvPr>
        </p:nvSpPr>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37AEB15-E28C-2CF0-896C-D3E332A78067}"/>
              </a:ext>
            </a:extLst>
          </p:cNvPr>
          <p:cNvSpPr>
            <a:spLocks noGrp="1"/>
          </p:cNvSpPr>
          <p:nvPr>
            <p:ph type="dt" sz="half" idx="10"/>
          </p:nvPr>
        </p:nvSpPr>
        <p:spPr/>
        <p:txBody>
          <a:bodyPr/>
          <a:lstStyle/>
          <a:p>
            <a:fld id="{68B2B974-120D-D840-AB8F-F9BD7094FE93}" type="datetimeFigureOut">
              <a:rPr lang="en-US" smtClean="0"/>
              <a:t>7/18/2024</a:t>
            </a:fld>
            <a:endParaRPr lang="en-US"/>
          </a:p>
        </p:txBody>
      </p:sp>
      <p:sp>
        <p:nvSpPr>
          <p:cNvPr id="5" name="Footer Placeholder 4">
            <a:extLst>
              <a:ext uri="{FF2B5EF4-FFF2-40B4-BE49-F238E27FC236}">
                <a16:creationId xmlns:a16="http://schemas.microsoft.com/office/drawing/2014/main" id="{EEA66FFF-4669-D0CC-B474-245CC184C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FEFCA-5D3C-225C-6A56-DDD75035E9B4}"/>
              </a:ext>
            </a:extLst>
          </p:cNvPr>
          <p:cNvSpPr>
            <a:spLocks noGrp="1"/>
          </p:cNvSpPr>
          <p:nvPr>
            <p:ph type="sldNum" sz="quarter" idx="12"/>
          </p:nvPr>
        </p:nvSpPr>
        <p:spPr/>
        <p:txBody>
          <a:bodyPr/>
          <a:lstStyle/>
          <a:p>
            <a:fld id="{4A0FAA36-3830-AE41-89A4-5A969F36BA6D}" type="slidenum">
              <a:rPr lang="en-US" smtClean="0"/>
              <a:t>‹#›</a:t>
            </a:fld>
            <a:endParaRPr lang="en-US"/>
          </a:p>
        </p:txBody>
      </p:sp>
    </p:spTree>
    <p:extLst>
      <p:ext uri="{BB962C8B-B14F-4D97-AF65-F5344CB8AC3E}">
        <p14:creationId xmlns:p14="http://schemas.microsoft.com/office/powerpoint/2010/main" val="1882851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4C1E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3BC1-7014-DDE2-A44D-217A6462735C}"/>
              </a:ext>
            </a:extLst>
          </p:cNvPr>
          <p:cNvSpPr>
            <a:spLocks noGrp="1"/>
          </p:cNvSpPr>
          <p:nvPr>
            <p:ph type="title" hasCustomPrompt="1"/>
          </p:nvPr>
        </p:nvSpPr>
        <p:spPr/>
        <p:txBody>
          <a:bodyPr/>
          <a:lstStyle>
            <a:lvl1pPr>
              <a:defRPr b="1" i="0">
                <a:solidFill>
                  <a:srgbClr val="F9B104"/>
                </a:solidFill>
                <a:latin typeface="Kalam" panose="02000000000000000000" pitchFamily="2" charset="77"/>
                <a:cs typeface="Kalam" panose="02000000000000000000" pitchFamily="2" charset="77"/>
              </a:defRPr>
            </a:lvl1pPr>
          </a:lstStyle>
          <a:p>
            <a:r>
              <a:rPr lang="en-GB" dirty="0"/>
              <a:t>TITLE OF THE SLIDE</a:t>
            </a:r>
            <a:endParaRPr lang="en-US" dirty="0"/>
          </a:p>
        </p:txBody>
      </p:sp>
      <p:sp>
        <p:nvSpPr>
          <p:cNvPr id="3" name="Content Placeholder 2">
            <a:extLst>
              <a:ext uri="{FF2B5EF4-FFF2-40B4-BE49-F238E27FC236}">
                <a16:creationId xmlns:a16="http://schemas.microsoft.com/office/drawing/2014/main" id="{BACFD040-7413-CC03-47BD-2E2A2B96556D}"/>
              </a:ext>
            </a:extLst>
          </p:cNvPr>
          <p:cNvSpPr>
            <a:spLocks noGrp="1"/>
          </p:cNvSpPr>
          <p:nvPr>
            <p:ph sz="half" idx="1"/>
          </p:nvPr>
        </p:nvSpPr>
        <p:spPr>
          <a:xfrm>
            <a:off x="838200" y="1825625"/>
            <a:ext cx="5181600" cy="4351338"/>
          </a:xfrm>
        </p:spPr>
        <p:txBody>
          <a:bodyPr/>
          <a:lstStyle>
            <a:lvl1pPr>
              <a:defRPr>
                <a:solidFill>
                  <a:schemeClr val="bg1"/>
                </a:solidFill>
                <a:latin typeface="Lato" panose="020F0502020204030203" pitchFamily="34" charset="77"/>
              </a:defRPr>
            </a:lvl1pPr>
            <a:lvl2pPr>
              <a:defRPr>
                <a:solidFill>
                  <a:schemeClr val="bg1"/>
                </a:solidFill>
                <a:latin typeface="Lato" panose="020F0502020204030203" pitchFamily="34" charset="77"/>
              </a:defRPr>
            </a:lvl2pPr>
            <a:lvl3pPr>
              <a:defRPr>
                <a:solidFill>
                  <a:schemeClr val="bg1"/>
                </a:solidFill>
                <a:latin typeface="Lato" panose="020F0502020204030203" pitchFamily="34" charset="77"/>
              </a:defRPr>
            </a:lvl3pPr>
            <a:lvl4pPr>
              <a:defRPr>
                <a:solidFill>
                  <a:schemeClr val="bg1"/>
                </a:solidFill>
                <a:latin typeface="Lato" panose="020F0502020204030203" pitchFamily="34" charset="77"/>
              </a:defRPr>
            </a:lvl4pPr>
            <a:lvl5pPr>
              <a:defRPr>
                <a:solidFill>
                  <a:schemeClr val="bg1"/>
                </a:solidFill>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673EE868-44FF-633E-BC78-F1FF0AEDCD23}"/>
              </a:ext>
            </a:extLst>
          </p:cNvPr>
          <p:cNvSpPr>
            <a:spLocks noGrp="1"/>
          </p:cNvSpPr>
          <p:nvPr>
            <p:ph sz="half" idx="2"/>
          </p:nvPr>
        </p:nvSpPr>
        <p:spPr>
          <a:xfrm>
            <a:off x="6172200" y="1825625"/>
            <a:ext cx="5181600" cy="4351338"/>
          </a:xfrm>
        </p:spPr>
        <p:txBody>
          <a:bodyPr/>
          <a:lstStyle>
            <a:lvl1pPr>
              <a:defRPr>
                <a:solidFill>
                  <a:schemeClr val="bg1"/>
                </a:solidFill>
                <a:latin typeface="Lato" panose="020F0502020204030203" pitchFamily="34" charset="77"/>
              </a:defRPr>
            </a:lvl1pPr>
            <a:lvl2pPr>
              <a:defRPr>
                <a:solidFill>
                  <a:schemeClr val="bg1"/>
                </a:solidFill>
                <a:latin typeface="Lato" panose="020F0502020204030203" pitchFamily="34" charset="77"/>
              </a:defRPr>
            </a:lvl2pPr>
            <a:lvl3pPr>
              <a:defRPr>
                <a:solidFill>
                  <a:schemeClr val="bg1"/>
                </a:solidFill>
                <a:latin typeface="Lato" panose="020F0502020204030203" pitchFamily="34" charset="77"/>
              </a:defRPr>
            </a:lvl3pPr>
            <a:lvl4pPr>
              <a:defRPr>
                <a:solidFill>
                  <a:schemeClr val="bg1"/>
                </a:solidFill>
                <a:latin typeface="Lato" panose="020F0502020204030203" pitchFamily="34" charset="77"/>
              </a:defRPr>
            </a:lvl4pPr>
            <a:lvl5pPr>
              <a:defRPr>
                <a:solidFill>
                  <a:schemeClr val="bg1"/>
                </a:solidFill>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7AD2ADB1-A499-776C-3EB1-4956FA4461F0}"/>
              </a:ext>
            </a:extLst>
          </p:cNvPr>
          <p:cNvSpPr>
            <a:spLocks noGrp="1"/>
          </p:cNvSpPr>
          <p:nvPr>
            <p:ph type="dt" sz="half" idx="10"/>
          </p:nvPr>
        </p:nvSpPr>
        <p:spPr/>
        <p:txBody>
          <a:bodyPr/>
          <a:lstStyle/>
          <a:p>
            <a:fld id="{68B2B974-120D-D840-AB8F-F9BD7094FE93}" type="datetimeFigureOut">
              <a:rPr lang="en-US" smtClean="0"/>
              <a:t>7/18/2024</a:t>
            </a:fld>
            <a:endParaRPr lang="en-US"/>
          </a:p>
        </p:txBody>
      </p:sp>
      <p:sp>
        <p:nvSpPr>
          <p:cNvPr id="6" name="Footer Placeholder 5">
            <a:extLst>
              <a:ext uri="{FF2B5EF4-FFF2-40B4-BE49-F238E27FC236}">
                <a16:creationId xmlns:a16="http://schemas.microsoft.com/office/drawing/2014/main" id="{9FC78B71-C3CA-458C-DBF4-12D89C3B9C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88032-03F3-ADFE-FA15-FDF94A4759FF}"/>
              </a:ext>
            </a:extLst>
          </p:cNvPr>
          <p:cNvSpPr>
            <a:spLocks noGrp="1"/>
          </p:cNvSpPr>
          <p:nvPr>
            <p:ph type="sldNum" sz="quarter" idx="12"/>
          </p:nvPr>
        </p:nvSpPr>
        <p:spPr/>
        <p:txBody>
          <a:bodyPr/>
          <a:lstStyle/>
          <a:p>
            <a:fld id="{4A0FAA36-3830-AE41-89A4-5A969F36BA6D}" type="slidenum">
              <a:rPr lang="en-US" smtClean="0"/>
              <a:t>‹#›</a:t>
            </a:fld>
            <a:endParaRPr lang="en-US"/>
          </a:p>
        </p:txBody>
      </p:sp>
    </p:spTree>
    <p:extLst>
      <p:ext uri="{BB962C8B-B14F-4D97-AF65-F5344CB8AC3E}">
        <p14:creationId xmlns:p14="http://schemas.microsoft.com/office/powerpoint/2010/main" val="3273979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3BC1-7014-DDE2-A44D-217A6462735C}"/>
              </a:ext>
            </a:extLst>
          </p:cNvPr>
          <p:cNvSpPr>
            <a:spLocks noGrp="1"/>
          </p:cNvSpPr>
          <p:nvPr>
            <p:ph type="title" hasCustomPrompt="1"/>
          </p:nvPr>
        </p:nvSpPr>
        <p:spPr/>
        <p:txBody>
          <a:bodyPr/>
          <a:lstStyle>
            <a:lvl1pPr>
              <a:defRPr b="1" i="0">
                <a:solidFill>
                  <a:srgbClr val="4C1E4F"/>
                </a:solidFill>
                <a:latin typeface="Kalam" panose="02000000000000000000" pitchFamily="2" charset="77"/>
                <a:cs typeface="Kalam" panose="02000000000000000000" pitchFamily="2" charset="77"/>
              </a:defRPr>
            </a:lvl1pPr>
          </a:lstStyle>
          <a:p>
            <a:r>
              <a:rPr lang="en-GB" dirty="0"/>
              <a:t>TITLE OF THE SLIDE</a:t>
            </a:r>
            <a:endParaRPr lang="en-US" dirty="0"/>
          </a:p>
        </p:txBody>
      </p:sp>
      <p:sp>
        <p:nvSpPr>
          <p:cNvPr id="3" name="Content Placeholder 2">
            <a:extLst>
              <a:ext uri="{FF2B5EF4-FFF2-40B4-BE49-F238E27FC236}">
                <a16:creationId xmlns:a16="http://schemas.microsoft.com/office/drawing/2014/main" id="{BACFD040-7413-CC03-47BD-2E2A2B96556D}"/>
              </a:ext>
            </a:extLst>
          </p:cNvPr>
          <p:cNvSpPr>
            <a:spLocks noGrp="1"/>
          </p:cNvSpPr>
          <p:nvPr>
            <p:ph sz="half" idx="1"/>
          </p:nvPr>
        </p:nvSpPr>
        <p:spPr>
          <a:xfrm>
            <a:off x="838200" y="1825625"/>
            <a:ext cx="5181600" cy="4351338"/>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673EE868-44FF-633E-BC78-F1FF0AEDCD23}"/>
              </a:ext>
            </a:extLst>
          </p:cNvPr>
          <p:cNvSpPr>
            <a:spLocks noGrp="1"/>
          </p:cNvSpPr>
          <p:nvPr>
            <p:ph sz="half" idx="2"/>
          </p:nvPr>
        </p:nvSpPr>
        <p:spPr>
          <a:xfrm>
            <a:off x="6172200" y="1825625"/>
            <a:ext cx="5181600" cy="4351338"/>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7AD2ADB1-A499-776C-3EB1-4956FA4461F0}"/>
              </a:ext>
            </a:extLst>
          </p:cNvPr>
          <p:cNvSpPr>
            <a:spLocks noGrp="1"/>
          </p:cNvSpPr>
          <p:nvPr>
            <p:ph type="dt" sz="half" idx="10"/>
          </p:nvPr>
        </p:nvSpPr>
        <p:spPr/>
        <p:txBody>
          <a:bodyPr/>
          <a:lstStyle/>
          <a:p>
            <a:fld id="{68B2B974-120D-D840-AB8F-F9BD7094FE93}" type="datetimeFigureOut">
              <a:rPr lang="en-US" smtClean="0"/>
              <a:t>7/18/2024</a:t>
            </a:fld>
            <a:endParaRPr lang="en-US"/>
          </a:p>
        </p:txBody>
      </p:sp>
      <p:sp>
        <p:nvSpPr>
          <p:cNvPr id="6" name="Footer Placeholder 5">
            <a:extLst>
              <a:ext uri="{FF2B5EF4-FFF2-40B4-BE49-F238E27FC236}">
                <a16:creationId xmlns:a16="http://schemas.microsoft.com/office/drawing/2014/main" id="{9FC78B71-C3CA-458C-DBF4-12D89C3B9C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88032-03F3-ADFE-FA15-FDF94A4759FF}"/>
              </a:ext>
            </a:extLst>
          </p:cNvPr>
          <p:cNvSpPr>
            <a:spLocks noGrp="1"/>
          </p:cNvSpPr>
          <p:nvPr>
            <p:ph type="sldNum" sz="quarter" idx="12"/>
          </p:nvPr>
        </p:nvSpPr>
        <p:spPr/>
        <p:txBody>
          <a:bodyPr/>
          <a:lstStyle/>
          <a:p>
            <a:fld id="{4A0FAA36-3830-AE41-89A4-5A969F36BA6D}" type="slidenum">
              <a:rPr lang="en-US" smtClean="0"/>
              <a:t>‹#›</a:t>
            </a:fld>
            <a:endParaRPr lang="en-US"/>
          </a:p>
        </p:txBody>
      </p:sp>
    </p:spTree>
    <p:extLst>
      <p:ext uri="{BB962C8B-B14F-4D97-AF65-F5344CB8AC3E}">
        <p14:creationId xmlns:p14="http://schemas.microsoft.com/office/powerpoint/2010/main" val="715004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Slide">
  <p:cSld name="11_Title Slide">
    <p:bg>
      <p:bgPr>
        <a:solidFill>
          <a:srgbClr val="4C1E4F"/>
        </a:solidFill>
        <a:effectLst/>
      </p:bgPr>
    </p:bg>
    <p:spTree>
      <p:nvGrpSpPr>
        <p:cNvPr id="1" name="Shape 26"/>
        <p:cNvGrpSpPr/>
        <p:nvPr/>
      </p:nvGrpSpPr>
      <p:grpSpPr>
        <a:xfrm>
          <a:off x="0" y="0"/>
          <a:ext cx="0" cy="0"/>
          <a:chOff x="0" y="0"/>
          <a:chExt cx="0" cy="0"/>
        </a:xfrm>
      </p:grpSpPr>
      <p:cxnSp>
        <p:nvCxnSpPr>
          <p:cNvPr id="27" name="Google Shape;27;p9"/>
          <p:cNvCxnSpPr/>
          <p:nvPr/>
        </p:nvCxnSpPr>
        <p:spPr>
          <a:xfrm>
            <a:off x="676656" y="581285"/>
            <a:ext cx="5078685" cy="0"/>
          </a:xfrm>
          <a:prstGeom prst="straightConnector1">
            <a:avLst/>
          </a:prstGeom>
          <a:noFill/>
          <a:ln w="31750" cap="flat" cmpd="sng">
            <a:solidFill>
              <a:schemeClr val="lt1"/>
            </a:solidFill>
            <a:prstDash val="solid"/>
            <a:miter lim="800000"/>
            <a:headEnd type="none" w="sm" len="sm"/>
            <a:tailEnd type="none" w="sm" len="sm"/>
          </a:ln>
        </p:spPr>
      </p:cxnSp>
      <p:sp>
        <p:nvSpPr>
          <p:cNvPr id="28" name="Google Shape;28;p9"/>
          <p:cNvSpPr txBox="1">
            <a:spLocks noGrp="1"/>
          </p:cNvSpPr>
          <p:nvPr>
            <p:ph type="body" idx="1"/>
          </p:nvPr>
        </p:nvSpPr>
        <p:spPr>
          <a:xfrm>
            <a:off x="703386" y="2393576"/>
            <a:ext cx="5078685" cy="33928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Lato"/>
                <a:ea typeface="Lato"/>
                <a:cs typeface="Lato"/>
                <a:sym typeface="Lato"/>
              </a:defRPr>
            </a:lvl1pPr>
            <a:lvl2pPr marL="914400" lvl="1"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2pPr>
            <a:lvl3pPr marL="1371600" lvl="2"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3pPr>
            <a:lvl4pPr marL="1828800" lvl="3"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4pPr>
            <a:lvl5pPr marL="2286000" lvl="4"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9"/>
          <p:cNvSpPr txBox="1">
            <a:spLocks noGrp="1"/>
          </p:cNvSpPr>
          <p:nvPr>
            <p:ph type="body" idx="2"/>
          </p:nvPr>
        </p:nvSpPr>
        <p:spPr>
          <a:xfrm>
            <a:off x="703386" y="1071562"/>
            <a:ext cx="5078685" cy="10934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9B104"/>
              </a:buClr>
              <a:buSzPts val="3500"/>
              <a:buNone/>
              <a:defRPr sz="3500" b="1" i="0">
                <a:solidFill>
                  <a:srgbClr val="F9B104"/>
                </a:solidFill>
                <a:latin typeface="Kalam"/>
                <a:ea typeface="Kalam"/>
                <a:cs typeface="Kalam"/>
                <a:sym typeface="Kalam"/>
              </a:defRPr>
            </a:lvl1pPr>
            <a:lvl2pPr marL="914400" lvl="1"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2pPr>
            <a:lvl3pPr marL="1371600" lvl="2"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3pPr>
            <a:lvl4pPr marL="1828800" lvl="3"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4pPr>
            <a:lvl5pPr marL="2286000" lvl="4"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 name="Google Shape;30;p9"/>
          <p:cNvCxnSpPr/>
          <p:nvPr/>
        </p:nvCxnSpPr>
        <p:spPr>
          <a:xfrm>
            <a:off x="676656" y="6260426"/>
            <a:ext cx="5078685" cy="0"/>
          </a:xfrm>
          <a:prstGeom prst="straightConnector1">
            <a:avLst/>
          </a:prstGeom>
          <a:noFill/>
          <a:ln w="31750" cap="flat" cmpd="sng">
            <a:solidFill>
              <a:schemeClr val="lt1"/>
            </a:solidFill>
            <a:prstDash val="solid"/>
            <a:miter lim="800000"/>
            <a:headEnd type="none" w="sm" len="sm"/>
            <a:tailEnd type="none" w="sm" len="sm"/>
          </a:ln>
        </p:spPr>
      </p:cxnSp>
      <p:pic>
        <p:nvPicPr>
          <p:cNvPr id="31" name="Google Shape;31;p9"/>
          <p:cNvPicPr preferRelativeResize="0">
            <a:picLocks noGrp="1"/>
          </p:cNvPicPr>
          <p:nvPr>
            <p:ph type="pic" idx="3"/>
          </p:nvPr>
        </p:nvPicPr>
        <p:blipFill/>
        <p:spPr>
          <a:xfrm>
            <a:off x="6361113" y="0"/>
            <a:ext cx="5830887" cy="6858000"/>
          </a:xfrm>
          <a:prstGeom prst="rect">
            <a:avLst/>
          </a:prstGeom>
          <a:blipFill rotWithShape="1">
            <a:blip r:embed="rId2" cstate="screen">
              <a:alphaModFix/>
              <a:extLst>
                <a:ext uri="{28A0092B-C50C-407E-A947-70E740481C1C}">
                  <a14:useLocalDpi xmlns:a14="http://schemas.microsoft.com/office/drawing/2010/main" val="0"/>
                </a:ext>
              </a:extLst>
            </a:blip>
            <a:stretch>
              <a:fillRect/>
            </a:stretch>
          </a:blipFill>
          <a:ln>
            <a:noFill/>
          </a:ln>
        </p:spPr>
      </p:pic>
    </p:spTree>
    <p:extLst>
      <p:ext uri="{BB962C8B-B14F-4D97-AF65-F5344CB8AC3E}">
        <p14:creationId xmlns:p14="http://schemas.microsoft.com/office/powerpoint/2010/main" val="2043174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1"/>
        <p:cNvGrpSpPr/>
        <p:nvPr/>
      </p:nvGrpSpPr>
      <p:grpSpPr>
        <a:xfrm>
          <a:off x="0" y="0"/>
          <a:ext cx="0" cy="0"/>
          <a:chOff x="0" y="0"/>
          <a:chExt cx="0" cy="0"/>
        </a:xfrm>
      </p:grpSpPr>
      <p:pic>
        <p:nvPicPr>
          <p:cNvPr id="12" name="Google Shape;12;p6"/>
          <p:cNvPicPr preferRelativeResize="0"/>
          <p:nvPr/>
        </p:nvPicPr>
        <p:blipFill rotWithShape="1">
          <a:blip r:embed="rId2" cstate="screen">
            <a:extLst>
              <a:ext uri="{28A0092B-C50C-407E-A947-70E740481C1C}">
                <a14:useLocalDpi xmlns:a14="http://schemas.microsoft.com/office/drawing/2010/main" val="0"/>
              </a:ext>
            </a:extLst>
          </a:blip>
          <a:srcRect/>
          <a:stretch/>
        </p:blipFill>
        <p:spPr>
          <a:xfrm flipH="1">
            <a:off x="-3" y="0"/>
            <a:ext cx="12192001" cy="6858000"/>
          </a:xfrm>
          <a:prstGeom prst="rect">
            <a:avLst/>
          </a:prstGeom>
          <a:noFill/>
          <a:ln>
            <a:noFill/>
          </a:ln>
        </p:spPr>
      </p:pic>
      <p:sp>
        <p:nvSpPr>
          <p:cNvPr id="13" name="Google Shape;13;p6"/>
          <p:cNvSpPr txBox="1">
            <a:spLocks noGrp="1"/>
          </p:cNvSpPr>
          <p:nvPr>
            <p:ph type="ctrTitle"/>
          </p:nvPr>
        </p:nvSpPr>
        <p:spPr>
          <a:xfrm>
            <a:off x="676656" y="4009292"/>
            <a:ext cx="9144000" cy="21922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4" name="Google Shape;14;p6"/>
          <p:cNvCxnSpPr/>
          <p:nvPr/>
        </p:nvCxnSpPr>
        <p:spPr>
          <a:xfrm>
            <a:off x="676656" y="6201036"/>
            <a:ext cx="10811959" cy="0"/>
          </a:xfrm>
          <a:prstGeom prst="straightConnector1">
            <a:avLst/>
          </a:prstGeom>
          <a:noFill/>
          <a:ln w="31750" cap="flat" cmpd="sng">
            <a:solidFill>
              <a:schemeClr val="lt1"/>
            </a:solidFill>
            <a:prstDash val="solid"/>
            <a:miter lim="800000"/>
            <a:headEnd type="none" w="sm" len="sm"/>
            <a:tailEnd type="none" w="sm" len="sm"/>
          </a:ln>
        </p:spPr>
      </p:cxnSp>
      <p:pic>
        <p:nvPicPr>
          <p:cNvPr id="15" name="Google Shape;15;p6"/>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676655" y="513372"/>
            <a:ext cx="3720285" cy="1502995"/>
          </a:xfrm>
          <a:prstGeom prst="rect">
            <a:avLst/>
          </a:prstGeom>
          <a:noFill/>
          <a:ln>
            <a:noFill/>
          </a:ln>
        </p:spPr>
      </p:pic>
    </p:spTree>
    <p:extLst>
      <p:ext uri="{BB962C8B-B14F-4D97-AF65-F5344CB8AC3E}">
        <p14:creationId xmlns:p14="http://schemas.microsoft.com/office/powerpoint/2010/main" val="566923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1"/>
        </a:solidFill>
        <a:effectLst/>
      </p:bgPr>
    </p:bg>
    <p:spTree>
      <p:nvGrpSpPr>
        <p:cNvPr id="1" name="Shape 16"/>
        <p:cNvGrpSpPr/>
        <p:nvPr/>
      </p:nvGrpSpPr>
      <p:grpSpPr>
        <a:xfrm>
          <a:off x="0" y="0"/>
          <a:ext cx="0" cy="0"/>
          <a:chOff x="0" y="0"/>
          <a:chExt cx="0" cy="0"/>
        </a:xfrm>
      </p:grpSpPr>
      <p:cxnSp>
        <p:nvCxnSpPr>
          <p:cNvPr id="17" name="Google Shape;17;p7"/>
          <p:cNvCxnSpPr/>
          <p:nvPr/>
        </p:nvCxnSpPr>
        <p:spPr>
          <a:xfrm>
            <a:off x="676656" y="6201036"/>
            <a:ext cx="10811959" cy="0"/>
          </a:xfrm>
          <a:prstGeom prst="straightConnector1">
            <a:avLst/>
          </a:prstGeom>
          <a:noFill/>
          <a:ln w="31750" cap="flat" cmpd="sng">
            <a:solidFill>
              <a:srgbClr val="4C1E4F"/>
            </a:solidFill>
            <a:prstDash val="solid"/>
            <a:miter lim="800000"/>
            <a:headEnd type="none" w="sm" len="sm"/>
            <a:tailEnd type="none" w="sm" len="sm"/>
          </a:ln>
        </p:spPr>
      </p:cxnSp>
      <p:cxnSp>
        <p:nvCxnSpPr>
          <p:cNvPr id="18" name="Google Shape;18;p7"/>
          <p:cNvCxnSpPr/>
          <p:nvPr/>
        </p:nvCxnSpPr>
        <p:spPr>
          <a:xfrm>
            <a:off x="676656" y="581285"/>
            <a:ext cx="10811959" cy="0"/>
          </a:xfrm>
          <a:prstGeom prst="straightConnector1">
            <a:avLst/>
          </a:prstGeom>
          <a:noFill/>
          <a:ln w="31750" cap="flat" cmpd="sng">
            <a:solidFill>
              <a:srgbClr val="4C1E4F"/>
            </a:solidFill>
            <a:prstDash val="solid"/>
            <a:miter lim="800000"/>
            <a:headEnd type="none" w="sm" len="sm"/>
            <a:tailEnd type="none" w="sm" len="sm"/>
          </a:ln>
        </p:spPr>
      </p:cxnSp>
      <p:sp>
        <p:nvSpPr>
          <p:cNvPr id="19" name="Google Shape;19;p7"/>
          <p:cNvSpPr txBox="1">
            <a:spLocks noGrp="1"/>
          </p:cNvSpPr>
          <p:nvPr>
            <p:ph type="body" idx="1"/>
          </p:nvPr>
        </p:nvSpPr>
        <p:spPr>
          <a:xfrm>
            <a:off x="4356099" y="1071562"/>
            <a:ext cx="7132515" cy="45896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000"/>
              <a:buNone/>
              <a:defRPr sz="2000">
                <a:solidFill>
                  <a:schemeClr val="dk1"/>
                </a:solidFill>
                <a:latin typeface="Lato"/>
                <a:ea typeface="Lato"/>
                <a:cs typeface="Lato"/>
                <a:sym typeface="Lato"/>
              </a:defRPr>
            </a:lvl1pPr>
            <a:lvl2pPr marL="914400" lvl="1"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2pPr>
            <a:lvl3pPr marL="1371600" lvl="2"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3pPr>
            <a:lvl4pPr marL="1828800" lvl="3"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4pPr>
            <a:lvl5pPr marL="2286000" lvl="4"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
          <p:cNvSpPr txBox="1">
            <a:spLocks noGrp="1"/>
          </p:cNvSpPr>
          <p:nvPr>
            <p:ph type="body" idx="2"/>
          </p:nvPr>
        </p:nvSpPr>
        <p:spPr>
          <a:xfrm>
            <a:off x="703386" y="1071562"/>
            <a:ext cx="3062195" cy="45896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C1E4F"/>
              </a:buClr>
              <a:buSzPts val="5500"/>
              <a:buNone/>
              <a:defRPr sz="5500" b="1" i="0">
                <a:solidFill>
                  <a:srgbClr val="4C1E4F"/>
                </a:solidFill>
                <a:latin typeface="Kalam"/>
                <a:ea typeface="Kalam"/>
                <a:cs typeface="Kalam"/>
                <a:sym typeface="Kalam"/>
              </a:defRPr>
            </a:lvl1pPr>
            <a:lvl2pPr marL="914400" lvl="1"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2pPr>
            <a:lvl3pPr marL="1371600" lvl="2"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3pPr>
            <a:lvl4pPr marL="1828800" lvl="3"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4pPr>
            <a:lvl5pPr marL="2286000" lvl="4"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1243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C1E4F"/>
        </a:solidFill>
        <a:effectLst/>
      </p:bgPr>
    </p:bg>
    <p:spTree>
      <p:nvGrpSpPr>
        <p:cNvPr id="1" name="Shape 21"/>
        <p:cNvGrpSpPr/>
        <p:nvPr/>
      </p:nvGrpSpPr>
      <p:grpSpPr>
        <a:xfrm>
          <a:off x="0" y="0"/>
          <a:ext cx="0" cy="0"/>
          <a:chOff x="0" y="0"/>
          <a:chExt cx="0" cy="0"/>
        </a:xfrm>
      </p:grpSpPr>
      <p:cxnSp>
        <p:nvCxnSpPr>
          <p:cNvPr id="22" name="Google Shape;22;p8"/>
          <p:cNvCxnSpPr/>
          <p:nvPr/>
        </p:nvCxnSpPr>
        <p:spPr>
          <a:xfrm>
            <a:off x="676656" y="6201036"/>
            <a:ext cx="10811959" cy="0"/>
          </a:xfrm>
          <a:prstGeom prst="straightConnector1">
            <a:avLst/>
          </a:prstGeom>
          <a:noFill/>
          <a:ln w="31750" cap="flat" cmpd="sng">
            <a:solidFill>
              <a:schemeClr val="lt1"/>
            </a:solidFill>
            <a:prstDash val="solid"/>
            <a:miter lim="800000"/>
            <a:headEnd type="none" w="sm" len="sm"/>
            <a:tailEnd type="none" w="sm" len="sm"/>
          </a:ln>
        </p:spPr>
      </p:cxnSp>
      <p:cxnSp>
        <p:nvCxnSpPr>
          <p:cNvPr id="23" name="Google Shape;23;p8"/>
          <p:cNvCxnSpPr/>
          <p:nvPr/>
        </p:nvCxnSpPr>
        <p:spPr>
          <a:xfrm>
            <a:off x="676656" y="581285"/>
            <a:ext cx="10811959" cy="0"/>
          </a:xfrm>
          <a:prstGeom prst="straightConnector1">
            <a:avLst/>
          </a:prstGeom>
          <a:noFill/>
          <a:ln w="31750" cap="flat" cmpd="sng">
            <a:solidFill>
              <a:schemeClr val="lt1"/>
            </a:solidFill>
            <a:prstDash val="solid"/>
            <a:miter lim="800000"/>
            <a:headEnd type="none" w="sm" len="sm"/>
            <a:tailEnd type="none" w="sm" len="sm"/>
          </a:ln>
        </p:spPr>
      </p:cxnSp>
      <p:sp>
        <p:nvSpPr>
          <p:cNvPr id="24" name="Google Shape;24;p8"/>
          <p:cNvSpPr txBox="1">
            <a:spLocks noGrp="1"/>
          </p:cNvSpPr>
          <p:nvPr>
            <p:ph type="body" idx="1"/>
          </p:nvPr>
        </p:nvSpPr>
        <p:spPr>
          <a:xfrm>
            <a:off x="4356099" y="1071562"/>
            <a:ext cx="7132515" cy="45896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Lato"/>
                <a:ea typeface="Lato"/>
                <a:cs typeface="Lato"/>
                <a:sym typeface="Lato"/>
              </a:defRPr>
            </a:lvl1pPr>
            <a:lvl2pPr marL="914400" lvl="1"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2pPr>
            <a:lvl3pPr marL="1371600" lvl="2"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3pPr>
            <a:lvl4pPr marL="1828800" lvl="3"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4pPr>
            <a:lvl5pPr marL="2286000" lvl="4"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8"/>
          <p:cNvSpPr txBox="1">
            <a:spLocks noGrp="1"/>
          </p:cNvSpPr>
          <p:nvPr>
            <p:ph type="body" idx="2"/>
          </p:nvPr>
        </p:nvSpPr>
        <p:spPr>
          <a:xfrm>
            <a:off x="703386" y="1071562"/>
            <a:ext cx="3062195" cy="45896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9B104"/>
              </a:buClr>
              <a:buSzPts val="5500"/>
              <a:buNone/>
              <a:defRPr sz="5500" b="1" i="0">
                <a:solidFill>
                  <a:srgbClr val="F9B104"/>
                </a:solidFill>
                <a:latin typeface="Kalam"/>
                <a:ea typeface="Kalam"/>
                <a:cs typeface="Kalam"/>
                <a:sym typeface="Kalam"/>
              </a:defRPr>
            </a:lvl1pPr>
            <a:lvl2pPr marL="914400" lvl="1"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2pPr>
            <a:lvl3pPr marL="1371600" lvl="2"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3pPr>
            <a:lvl4pPr marL="1828800" lvl="3"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4pPr>
            <a:lvl5pPr marL="2286000" lvl="4"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743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A983D-335F-A566-7754-A03909A86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08"/>
          <a:stretch/>
        </p:blipFill>
        <p:spPr>
          <a:xfrm>
            <a:off x="-101600" y="-87957"/>
            <a:ext cx="12496800" cy="6971357"/>
          </a:xfrm>
          <a:prstGeom prst="rect">
            <a:avLst/>
          </a:prstGeom>
        </p:spPr>
      </p:pic>
      <p:sp>
        <p:nvSpPr>
          <p:cNvPr id="11" name="Title 1">
            <a:extLst>
              <a:ext uri="{FF2B5EF4-FFF2-40B4-BE49-F238E27FC236}">
                <a16:creationId xmlns:a16="http://schemas.microsoft.com/office/drawing/2014/main" id="{233EE1C1-8733-0E00-19BE-8912F621FBD9}"/>
              </a:ext>
            </a:extLst>
          </p:cNvPr>
          <p:cNvSpPr>
            <a:spLocks noGrp="1"/>
          </p:cNvSpPr>
          <p:nvPr>
            <p:ph type="ctrTitle"/>
          </p:nvPr>
        </p:nvSpPr>
        <p:spPr>
          <a:xfrm>
            <a:off x="676656" y="4009292"/>
            <a:ext cx="9144000" cy="2192263"/>
          </a:xfrm>
        </p:spPr>
        <p:txBody>
          <a:bodyPr>
            <a:normAutofit/>
          </a:bodyPr>
          <a:lstStyle>
            <a:lvl1pPr>
              <a:defRPr sz="5400">
                <a:solidFill>
                  <a:schemeClr val="bg1"/>
                </a:solidFill>
              </a:defRPr>
            </a:lvl1pPr>
          </a:lstStyle>
          <a:p>
            <a:pPr algn="l"/>
            <a:r>
              <a:rPr lang="en-US" dirty="0">
                <a:solidFill>
                  <a:schemeClr val="bg1"/>
                </a:solidFill>
                <a:latin typeface="Lato" panose="020F0502020204030203" pitchFamily="34" charset="77"/>
              </a:rPr>
              <a:t>Title of</a:t>
            </a:r>
            <a:br>
              <a:rPr lang="en-US" dirty="0">
                <a:solidFill>
                  <a:schemeClr val="bg1"/>
                </a:solidFill>
                <a:latin typeface="Lato" panose="020F0502020204030203" pitchFamily="34" charset="77"/>
              </a:rPr>
            </a:br>
            <a:r>
              <a:rPr lang="en-US" dirty="0">
                <a:solidFill>
                  <a:schemeClr val="bg1"/>
                </a:solidFill>
                <a:latin typeface="Lato" panose="020F0502020204030203" pitchFamily="34" charset="77"/>
              </a:rPr>
              <a:t>the slide</a:t>
            </a:r>
          </a:p>
        </p:txBody>
      </p:sp>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969C352D-4D86-F018-5470-19BB96123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655" y="513372"/>
            <a:ext cx="3720285" cy="1502995"/>
          </a:xfrm>
          <a:prstGeom prst="rect">
            <a:avLst/>
          </a:prstGeom>
        </p:spPr>
      </p:pic>
    </p:spTree>
    <p:extLst>
      <p:ext uri="{BB962C8B-B14F-4D97-AF65-F5344CB8AC3E}">
        <p14:creationId xmlns:p14="http://schemas.microsoft.com/office/powerpoint/2010/main" val="109583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4C1E4F"/>
        </a:solidFill>
        <a:effectLst/>
      </p:bgPr>
    </p:bg>
    <p:spTree>
      <p:nvGrpSpPr>
        <p:cNvPr id="1" name="Shape 26"/>
        <p:cNvGrpSpPr/>
        <p:nvPr/>
      </p:nvGrpSpPr>
      <p:grpSpPr>
        <a:xfrm>
          <a:off x="0" y="0"/>
          <a:ext cx="0" cy="0"/>
          <a:chOff x="0" y="0"/>
          <a:chExt cx="0" cy="0"/>
        </a:xfrm>
      </p:grpSpPr>
      <p:cxnSp>
        <p:nvCxnSpPr>
          <p:cNvPr id="27" name="Google Shape;27;p9"/>
          <p:cNvCxnSpPr/>
          <p:nvPr/>
        </p:nvCxnSpPr>
        <p:spPr>
          <a:xfrm>
            <a:off x="676656" y="581285"/>
            <a:ext cx="5078685" cy="0"/>
          </a:xfrm>
          <a:prstGeom prst="straightConnector1">
            <a:avLst/>
          </a:prstGeom>
          <a:noFill/>
          <a:ln w="31750" cap="flat" cmpd="sng">
            <a:solidFill>
              <a:schemeClr val="lt1"/>
            </a:solidFill>
            <a:prstDash val="solid"/>
            <a:miter lim="800000"/>
            <a:headEnd type="none" w="sm" len="sm"/>
            <a:tailEnd type="none" w="sm" len="sm"/>
          </a:ln>
        </p:spPr>
      </p:cxnSp>
      <p:sp>
        <p:nvSpPr>
          <p:cNvPr id="28" name="Google Shape;28;p9"/>
          <p:cNvSpPr txBox="1">
            <a:spLocks noGrp="1"/>
          </p:cNvSpPr>
          <p:nvPr>
            <p:ph type="body" idx="1"/>
          </p:nvPr>
        </p:nvSpPr>
        <p:spPr>
          <a:xfrm>
            <a:off x="703386" y="2393576"/>
            <a:ext cx="5078685" cy="33928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Lato"/>
                <a:ea typeface="Lato"/>
                <a:cs typeface="Lato"/>
                <a:sym typeface="Lato"/>
              </a:defRPr>
            </a:lvl1pPr>
            <a:lvl2pPr marL="914400" lvl="1"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2pPr>
            <a:lvl3pPr marL="1371600" lvl="2"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3pPr>
            <a:lvl4pPr marL="1828800" lvl="3"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4pPr>
            <a:lvl5pPr marL="2286000" lvl="4"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9"/>
          <p:cNvSpPr txBox="1">
            <a:spLocks noGrp="1"/>
          </p:cNvSpPr>
          <p:nvPr>
            <p:ph type="body" idx="2"/>
          </p:nvPr>
        </p:nvSpPr>
        <p:spPr>
          <a:xfrm>
            <a:off x="703386" y="1071562"/>
            <a:ext cx="5078685" cy="10934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9B104"/>
              </a:buClr>
              <a:buSzPts val="3500"/>
              <a:buNone/>
              <a:defRPr sz="3500" b="1" i="0">
                <a:solidFill>
                  <a:srgbClr val="F9B104"/>
                </a:solidFill>
                <a:latin typeface="Kalam"/>
                <a:ea typeface="Kalam"/>
                <a:cs typeface="Kalam"/>
                <a:sym typeface="Kalam"/>
              </a:defRPr>
            </a:lvl1pPr>
            <a:lvl2pPr marL="914400" lvl="1"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2pPr>
            <a:lvl3pPr marL="1371600" lvl="2"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3pPr>
            <a:lvl4pPr marL="1828800" lvl="3"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4pPr>
            <a:lvl5pPr marL="2286000" lvl="4" indent="-298450" algn="l">
              <a:lnSpc>
                <a:spcPct val="90000"/>
              </a:lnSpc>
              <a:spcBef>
                <a:spcPts val="500"/>
              </a:spcBef>
              <a:spcAft>
                <a:spcPts val="0"/>
              </a:spcAft>
              <a:buClr>
                <a:schemeClr val="lt1"/>
              </a:buClr>
              <a:buSzPts val="1100"/>
              <a:buChar char="•"/>
              <a:defRPr sz="11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 name="Google Shape;30;p9"/>
          <p:cNvCxnSpPr/>
          <p:nvPr/>
        </p:nvCxnSpPr>
        <p:spPr>
          <a:xfrm>
            <a:off x="676656" y="6260426"/>
            <a:ext cx="5078685" cy="0"/>
          </a:xfrm>
          <a:prstGeom prst="straightConnector1">
            <a:avLst/>
          </a:prstGeom>
          <a:noFill/>
          <a:ln w="31750" cap="flat" cmpd="sng">
            <a:solidFill>
              <a:schemeClr val="lt1"/>
            </a:solidFill>
            <a:prstDash val="solid"/>
            <a:miter lim="800000"/>
            <a:headEnd type="none" w="sm" len="sm"/>
            <a:tailEnd type="none" w="sm" len="sm"/>
          </a:ln>
        </p:spPr>
      </p:cxnSp>
      <p:pic>
        <p:nvPicPr>
          <p:cNvPr id="31" name="Google Shape;31;p9"/>
          <p:cNvPicPr preferRelativeResize="0">
            <a:picLocks noGrp="1"/>
          </p:cNvPicPr>
          <p:nvPr>
            <p:ph type="pic" idx="3"/>
          </p:nvPr>
        </p:nvPicPr>
        <p:blipFill/>
        <p:spPr>
          <a:xfrm>
            <a:off x="6361113" y="0"/>
            <a:ext cx="5830887" cy="6858000"/>
          </a:xfrm>
          <a:prstGeom prst="rect">
            <a:avLst/>
          </a:prstGeom>
          <a:blipFill rotWithShape="1">
            <a:blip r:embed="rId2" cstate="screen">
              <a:alphaModFix/>
              <a:extLst>
                <a:ext uri="{28A0092B-C50C-407E-A947-70E740481C1C}">
                  <a14:useLocalDpi xmlns:a14="http://schemas.microsoft.com/office/drawing/2010/main" val="0"/>
                </a:ext>
              </a:extLst>
            </a:blip>
            <a:stretch>
              <a:fillRect/>
            </a:stretch>
          </a:blipFill>
          <a:ln>
            <a:noFill/>
          </a:ln>
        </p:spPr>
      </p:pic>
    </p:spTree>
    <p:extLst>
      <p:ext uri="{BB962C8B-B14F-4D97-AF65-F5344CB8AC3E}">
        <p14:creationId xmlns:p14="http://schemas.microsoft.com/office/powerpoint/2010/main" val="185450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7"/>
        <p:cNvGrpSpPr/>
        <p:nvPr/>
      </p:nvGrpSpPr>
      <p:grpSpPr>
        <a:xfrm>
          <a:off x="0" y="0"/>
          <a:ext cx="0" cy="0"/>
          <a:chOff x="0" y="0"/>
          <a:chExt cx="0" cy="0"/>
        </a:xfrm>
      </p:grpSpPr>
      <p:pic>
        <p:nvPicPr>
          <p:cNvPr id="38" name="Google Shape;38;p11"/>
          <p:cNvPicPr preferRelativeResize="0"/>
          <p:nvPr/>
        </p:nvPicPr>
        <p:blipFill rotWithShape="1">
          <a:blip r:embed="rId2" cstate="screen">
            <a:extLst>
              <a:ext uri="{28A0092B-C50C-407E-A947-70E740481C1C}">
                <a14:useLocalDpi xmlns:a14="http://schemas.microsoft.com/office/drawing/2010/main" val="0"/>
              </a:ext>
            </a:extLst>
          </a:blip>
          <a:srcRect/>
          <a:stretch/>
        </p:blipFill>
        <p:spPr>
          <a:xfrm>
            <a:off x="-101600" y="0"/>
            <a:ext cx="12293600" cy="6858000"/>
          </a:xfrm>
          <a:prstGeom prst="rect">
            <a:avLst/>
          </a:prstGeom>
          <a:noFill/>
          <a:ln>
            <a:noFill/>
          </a:ln>
        </p:spPr>
      </p:pic>
      <p:sp>
        <p:nvSpPr>
          <p:cNvPr id="39" name="Google Shape;39;p11"/>
          <p:cNvSpPr txBox="1">
            <a:spLocks noGrp="1"/>
          </p:cNvSpPr>
          <p:nvPr>
            <p:ph type="ctrTitle"/>
          </p:nvPr>
        </p:nvSpPr>
        <p:spPr>
          <a:xfrm>
            <a:off x="676656" y="4009292"/>
            <a:ext cx="9144000" cy="21922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0" name="Google Shape;40;p11"/>
          <p:cNvCxnSpPr/>
          <p:nvPr/>
        </p:nvCxnSpPr>
        <p:spPr>
          <a:xfrm>
            <a:off x="676656" y="6201036"/>
            <a:ext cx="10811959" cy="0"/>
          </a:xfrm>
          <a:prstGeom prst="straightConnector1">
            <a:avLst/>
          </a:prstGeom>
          <a:noFill/>
          <a:ln w="31750" cap="flat" cmpd="sng">
            <a:solidFill>
              <a:schemeClr val="lt1"/>
            </a:solidFill>
            <a:prstDash val="solid"/>
            <a:miter lim="800000"/>
            <a:headEnd type="none" w="sm" len="sm"/>
            <a:tailEnd type="none" w="sm" len="sm"/>
          </a:ln>
        </p:spPr>
      </p:cxnSp>
      <p:pic>
        <p:nvPicPr>
          <p:cNvPr id="41" name="Google Shape;41;p11"/>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676655" y="513372"/>
            <a:ext cx="3720285" cy="1502995"/>
          </a:xfrm>
          <a:prstGeom prst="rect">
            <a:avLst/>
          </a:prstGeom>
          <a:noFill/>
          <a:ln>
            <a:noFill/>
          </a:ln>
        </p:spPr>
      </p:pic>
    </p:spTree>
    <p:extLst>
      <p:ext uri="{BB962C8B-B14F-4D97-AF65-F5344CB8AC3E}">
        <p14:creationId xmlns:p14="http://schemas.microsoft.com/office/powerpoint/2010/main" val="2307324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47"/>
        <p:cNvGrpSpPr/>
        <p:nvPr/>
      </p:nvGrpSpPr>
      <p:grpSpPr>
        <a:xfrm>
          <a:off x="0" y="0"/>
          <a:ext cx="0" cy="0"/>
          <a:chOff x="0" y="0"/>
          <a:chExt cx="0" cy="0"/>
        </a:xfrm>
      </p:grpSpPr>
      <p:sp>
        <p:nvSpPr>
          <p:cNvPr id="48" name="Google Shape;48;p13"/>
          <p:cNvSpPr/>
          <p:nvPr/>
        </p:nvSpPr>
        <p:spPr>
          <a:xfrm>
            <a:off x="0" y="1"/>
            <a:ext cx="12192000" cy="6858000"/>
          </a:xfrm>
          <a:prstGeom prst="rect">
            <a:avLst/>
          </a:prstGeom>
          <a:solidFill>
            <a:srgbClr val="FFFFFF"/>
          </a:solidFill>
          <a:ln>
            <a:noFill/>
          </a:ln>
        </p:spPr>
      </p:sp>
      <p:sp>
        <p:nvSpPr>
          <p:cNvPr id="49" name="Google Shape;49;p13"/>
          <p:cNvSpPr txBox="1">
            <a:spLocks noGrp="1"/>
          </p:cNvSpPr>
          <p:nvPr>
            <p:ph type="ctrTitle"/>
          </p:nvPr>
        </p:nvSpPr>
        <p:spPr>
          <a:xfrm>
            <a:off x="676656" y="4009292"/>
            <a:ext cx="9144000" cy="21922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0" name="Google Shape;50;p13"/>
          <p:cNvCxnSpPr/>
          <p:nvPr/>
        </p:nvCxnSpPr>
        <p:spPr>
          <a:xfrm>
            <a:off x="676656" y="6201036"/>
            <a:ext cx="10811959" cy="0"/>
          </a:xfrm>
          <a:prstGeom prst="straightConnector1">
            <a:avLst/>
          </a:prstGeom>
          <a:noFill/>
          <a:ln w="31750" cap="flat" cmpd="sng">
            <a:solidFill>
              <a:schemeClr val="lt1"/>
            </a:solidFill>
            <a:prstDash val="solid"/>
            <a:miter lim="800000"/>
            <a:headEnd type="none" w="sm" len="sm"/>
            <a:tailEnd type="none" w="sm" len="sm"/>
          </a:ln>
        </p:spPr>
      </p:cxnSp>
      <p:pic>
        <p:nvPicPr>
          <p:cNvPr id="51" name="Google Shape;51;p1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676655" y="513372"/>
            <a:ext cx="3720285" cy="1502995"/>
          </a:xfrm>
          <a:prstGeom prst="rect">
            <a:avLst/>
          </a:prstGeom>
          <a:noFill/>
          <a:ln>
            <a:noFill/>
          </a:ln>
        </p:spPr>
      </p:pic>
    </p:spTree>
    <p:extLst>
      <p:ext uri="{BB962C8B-B14F-4D97-AF65-F5344CB8AC3E}">
        <p14:creationId xmlns:p14="http://schemas.microsoft.com/office/powerpoint/2010/main" val="3103295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52"/>
        <p:cNvGrpSpPr/>
        <p:nvPr/>
      </p:nvGrpSpPr>
      <p:grpSpPr>
        <a:xfrm>
          <a:off x="0" y="0"/>
          <a:ext cx="0" cy="0"/>
          <a:chOff x="0" y="0"/>
          <a:chExt cx="0" cy="0"/>
        </a:xfrm>
      </p:grpSpPr>
      <p:pic>
        <p:nvPicPr>
          <p:cNvPr id="53" name="Google Shape;53;p14"/>
          <p:cNvPicPr preferRelativeResize="0"/>
          <p:nvPr/>
        </p:nvPicPr>
        <p:blipFill rotWithShape="1">
          <a:blip r:embed="rId2" cstate="screen">
            <a:extLst>
              <a:ext uri="{28A0092B-C50C-407E-A947-70E740481C1C}">
                <a14:useLocalDpi xmlns:a14="http://schemas.microsoft.com/office/drawing/2010/main" val="0"/>
              </a:ext>
            </a:extLst>
          </a:blip>
          <a:srcRect/>
          <a:stretch/>
        </p:blipFill>
        <p:spPr>
          <a:xfrm>
            <a:off x="0" y="0"/>
            <a:ext cx="12192001" cy="6858000"/>
          </a:xfrm>
          <a:prstGeom prst="rect">
            <a:avLst/>
          </a:prstGeom>
          <a:noFill/>
          <a:ln>
            <a:noFill/>
          </a:ln>
        </p:spPr>
      </p:pic>
      <p:sp>
        <p:nvSpPr>
          <p:cNvPr id="54" name="Google Shape;54;p14"/>
          <p:cNvSpPr txBox="1">
            <a:spLocks noGrp="1"/>
          </p:cNvSpPr>
          <p:nvPr>
            <p:ph type="ctrTitle"/>
          </p:nvPr>
        </p:nvSpPr>
        <p:spPr>
          <a:xfrm>
            <a:off x="676656" y="4009292"/>
            <a:ext cx="9144000" cy="21922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5" name="Google Shape;55;p14"/>
          <p:cNvCxnSpPr/>
          <p:nvPr/>
        </p:nvCxnSpPr>
        <p:spPr>
          <a:xfrm>
            <a:off x="676656" y="6201036"/>
            <a:ext cx="10811959" cy="0"/>
          </a:xfrm>
          <a:prstGeom prst="straightConnector1">
            <a:avLst/>
          </a:prstGeom>
          <a:noFill/>
          <a:ln w="31750" cap="flat" cmpd="sng">
            <a:solidFill>
              <a:schemeClr val="lt1"/>
            </a:solidFill>
            <a:prstDash val="solid"/>
            <a:miter lim="800000"/>
            <a:headEnd type="none" w="sm" len="sm"/>
            <a:tailEnd type="none" w="sm" len="sm"/>
          </a:ln>
        </p:spPr>
      </p:cxnSp>
      <p:pic>
        <p:nvPicPr>
          <p:cNvPr id="56" name="Google Shape;56;p14"/>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676655" y="513372"/>
            <a:ext cx="3720285" cy="1502995"/>
          </a:xfrm>
          <a:prstGeom prst="rect">
            <a:avLst/>
          </a:prstGeom>
          <a:noFill/>
          <a:ln>
            <a:noFill/>
          </a:ln>
        </p:spPr>
      </p:pic>
    </p:spTree>
    <p:extLst>
      <p:ext uri="{BB962C8B-B14F-4D97-AF65-F5344CB8AC3E}">
        <p14:creationId xmlns:p14="http://schemas.microsoft.com/office/powerpoint/2010/main" val="543879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bg>
      <p:bgPr>
        <a:solidFill>
          <a:srgbClr val="4C1E4F"/>
        </a:solid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9B104"/>
              </a:buClr>
              <a:buSzPts val="4400"/>
              <a:buFont typeface="Kalam"/>
              <a:buNone/>
              <a:defRPr b="1" i="0">
                <a:solidFill>
                  <a:srgbClr val="F9B104"/>
                </a:solidFill>
                <a:latin typeface="Kalam"/>
                <a:ea typeface="Kalam"/>
                <a:cs typeface="Kalam"/>
                <a:sym typeface="Kala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Lato"/>
                <a:ea typeface="Lato"/>
                <a:cs typeface="Lato"/>
                <a:sym typeface="Lato"/>
              </a:defRPr>
            </a:lvl1pPr>
            <a:lvl2pPr marL="914400" lvl="1" indent="-381000" algn="l">
              <a:lnSpc>
                <a:spcPct val="90000"/>
              </a:lnSpc>
              <a:spcBef>
                <a:spcPts val="500"/>
              </a:spcBef>
              <a:spcAft>
                <a:spcPts val="0"/>
              </a:spcAft>
              <a:buClr>
                <a:schemeClr val="lt1"/>
              </a:buClr>
              <a:buSzPts val="2400"/>
              <a:buChar char="•"/>
              <a:defRPr>
                <a:solidFill>
                  <a:schemeClr val="lt1"/>
                </a:solidFill>
                <a:latin typeface="Lato"/>
                <a:ea typeface="Lato"/>
                <a:cs typeface="Lato"/>
                <a:sym typeface="Lato"/>
              </a:defRPr>
            </a:lvl2pPr>
            <a:lvl3pPr marL="1371600" lvl="2" indent="-355600" algn="l">
              <a:lnSpc>
                <a:spcPct val="90000"/>
              </a:lnSpc>
              <a:spcBef>
                <a:spcPts val="500"/>
              </a:spcBef>
              <a:spcAft>
                <a:spcPts val="0"/>
              </a:spcAft>
              <a:buClr>
                <a:schemeClr val="lt1"/>
              </a:buClr>
              <a:buSzPts val="2000"/>
              <a:buChar char="•"/>
              <a:defRPr>
                <a:solidFill>
                  <a:schemeClr val="lt1"/>
                </a:solidFill>
                <a:latin typeface="Lato"/>
                <a:ea typeface="Lato"/>
                <a:cs typeface="Lato"/>
                <a:sym typeface="Lato"/>
              </a:defRPr>
            </a:lvl3pPr>
            <a:lvl4pPr marL="1828800" lvl="3" indent="-342900" algn="l">
              <a:lnSpc>
                <a:spcPct val="90000"/>
              </a:lnSpc>
              <a:spcBef>
                <a:spcPts val="500"/>
              </a:spcBef>
              <a:spcAft>
                <a:spcPts val="0"/>
              </a:spcAft>
              <a:buClr>
                <a:schemeClr val="lt1"/>
              </a:buClr>
              <a:buSzPts val="1800"/>
              <a:buChar char="•"/>
              <a:defRPr>
                <a:solidFill>
                  <a:schemeClr val="lt1"/>
                </a:solidFill>
                <a:latin typeface="Lato"/>
                <a:ea typeface="Lato"/>
                <a:cs typeface="Lato"/>
                <a:sym typeface="Lato"/>
              </a:defRPr>
            </a:lvl4pPr>
            <a:lvl5pPr marL="2286000" lvl="4" indent="-342900" algn="l">
              <a:lnSpc>
                <a:spcPct val="90000"/>
              </a:lnSpc>
              <a:spcBef>
                <a:spcPts val="500"/>
              </a:spcBef>
              <a:spcAft>
                <a:spcPts val="0"/>
              </a:spcAft>
              <a:buClr>
                <a:schemeClr val="lt1"/>
              </a:buClr>
              <a:buSzPts val="1800"/>
              <a:buChar char="•"/>
              <a:defRPr>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0492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rgbClr val="4C1E4F"/>
        </a:solidFill>
        <a:effectLst/>
      </p:bgPr>
    </p:bg>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9B104"/>
              </a:buClr>
              <a:buSzPts val="4400"/>
              <a:buFont typeface="Kalam"/>
              <a:buNone/>
              <a:defRPr b="1" i="0">
                <a:solidFill>
                  <a:srgbClr val="F9B104"/>
                </a:solidFill>
                <a:latin typeface="Kalam"/>
                <a:ea typeface="Kalam"/>
                <a:cs typeface="Kalam"/>
                <a:sym typeface="Kala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Lato"/>
                <a:ea typeface="Lato"/>
                <a:cs typeface="Lato"/>
                <a:sym typeface="Lato"/>
              </a:defRPr>
            </a:lvl1pPr>
            <a:lvl2pPr marL="914400" lvl="1" indent="-381000" algn="l">
              <a:lnSpc>
                <a:spcPct val="90000"/>
              </a:lnSpc>
              <a:spcBef>
                <a:spcPts val="500"/>
              </a:spcBef>
              <a:spcAft>
                <a:spcPts val="0"/>
              </a:spcAft>
              <a:buClr>
                <a:schemeClr val="lt1"/>
              </a:buClr>
              <a:buSzPts val="2400"/>
              <a:buChar char="•"/>
              <a:defRPr>
                <a:solidFill>
                  <a:schemeClr val="lt1"/>
                </a:solidFill>
                <a:latin typeface="Lato"/>
                <a:ea typeface="Lato"/>
                <a:cs typeface="Lato"/>
                <a:sym typeface="Lato"/>
              </a:defRPr>
            </a:lvl2pPr>
            <a:lvl3pPr marL="1371600" lvl="2" indent="-355600" algn="l">
              <a:lnSpc>
                <a:spcPct val="90000"/>
              </a:lnSpc>
              <a:spcBef>
                <a:spcPts val="500"/>
              </a:spcBef>
              <a:spcAft>
                <a:spcPts val="0"/>
              </a:spcAft>
              <a:buClr>
                <a:schemeClr val="lt1"/>
              </a:buClr>
              <a:buSzPts val="2000"/>
              <a:buChar char="•"/>
              <a:defRPr>
                <a:solidFill>
                  <a:schemeClr val="lt1"/>
                </a:solidFill>
                <a:latin typeface="Lato"/>
                <a:ea typeface="Lato"/>
                <a:cs typeface="Lato"/>
                <a:sym typeface="Lato"/>
              </a:defRPr>
            </a:lvl3pPr>
            <a:lvl4pPr marL="1828800" lvl="3" indent="-342900" algn="l">
              <a:lnSpc>
                <a:spcPct val="90000"/>
              </a:lnSpc>
              <a:spcBef>
                <a:spcPts val="500"/>
              </a:spcBef>
              <a:spcAft>
                <a:spcPts val="0"/>
              </a:spcAft>
              <a:buClr>
                <a:schemeClr val="lt1"/>
              </a:buClr>
              <a:buSzPts val="1800"/>
              <a:buChar char="•"/>
              <a:defRPr>
                <a:solidFill>
                  <a:schemeClr val="lt1"/>
                </a:solidFill>
                <a:latin typeface="Lato"/>
                <a:ea typeface="Lato"/>
                <a:cs typeface="Lato"/>
                <a:sym typeface="Lato"/>
              </a:defRPr>
            </a:lvl4pPr>
            <a:lvl5pPr marL="2286000" lvl="4" indent="-342900" algn="l">
              <a:lnSpc>
                <a:spcPct val="90000"/>
              </a:lnSpc>
              <a:spcBef>
                <a:spcPts val="500"/>
              </a:spcBef>
              <a:spcAft>
                <a:spcPts val="0"/>
              </a:spcAft>
              <a:buClr>
                <a:schemeClr val="lt1"/>
              </a:buClr>
              <a:buSzPts val="1800"/>
              <a:buChar char="•"/>
              <a:defRPr>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Lato"/>
                <a:ea typeface="Lato"/>
                <a:cs typeface="Lato"/>
                <a:sym typeface="Lato"/>
              </a:defRPr>
            </a:lvl1pPr>
            <a:lvl2pPr marL="914400" lvl="1" indent="-381000" algn="l">
              <a:lnSpc>
                <a:spcPct val="90000"/>
              </a:lnSpc>
              <a:spcBef>
                <a:spcPts val="500"/>
              </a:spcBef>
              <a:spcAft>
                <a:spcPts val="0"/>
              </a:spcAft>
              <a:buClr>
                <a:schemeClr val="lt1"/>
              </a:buClr>
              <a:buSzPts val="2400"/>
              <a:buChar char="•"/>
              <a:defRPr>
                <a:solidFill>
                  <a:schemeClr val="lt1"/>
                </a:solidFill>
                <a:latin typeface="Lato"/>
                <a:ea typeface="Lato"/>
                <a:cs typeface="Lato"/>
                <a:sym typeface="Lato"/>
              </a:defRPr>
            </a:lvl2pPr>
            <a:lvl3pPr marL="1371600" lvl="2" indent="-355600" algn="l">
              <a:lnSpc>
                <a:spcPct val="90000"/>
              </a:lnSpc>
              <a:spcBef>
                <a:spcPts val="500"/>
              </a:spcBef>
              <a:spcAft>
                <a:spcPts val="0"/>
              </a:spcAft>
              <a:buClr>
                <a:schemeClr val="lt1"/>
              </a:buClr>
              <a:buSzPts val="2000"/>
              <a:buChar char="•"/>
              <a:defRPr>
                <a:solidFill>
                  <a:schemeClr val="lt1"/>
                </a:solidFill>
                <a:latin typeface="Lato"/>
                <a:ea typeface="Lato"/>
                <a:cs typeface="Lato"/>
                <a:sym typeface="Lato"/>
              </a:defRPr>
            </a:lvl3pPr>
            <a:lvl4pPr marL="1828800" lvl="3" indent="-342900" algn="l">
              <a:lnSpc>
                <a:spcPct val="90000"/>
              </a:lnSpc>
              <a:spcBef>
                <a:spcPts val="500"/>
              </a:spcBef>
              <a:spcAft>
                <a:spcPts val="0"/>
              </a:spcAft>
              <a:buClr>
                <a:schemeClr val="lt1"/>
              </a:buClr>
              <a:buSzPts val="1800"/>
              <a:buChar char="•"/>
              <a:defRPr>
                <a:solidFill>
                  <a:schemeClr val="lt1"/>
                </a:solidFill>
                <a:latin typeface="Lato"/>
                <a:ea typeface="Lato"/>
                <a:cs typeface="Lato"/>
                <a:sym typeface="Lato"/>
              </a:defRPr>
            </a:lvl4pPr>
            <a:lvl5pPr marL="2286000" lvl="4" indent="-342900" algn="l">
              <a:lnSpc>
                <a:spcPct val="90000"/>
              </a:lnSpc>
              <a:spcBef>
                <a:spcPts val="500"/>
              </a:spcBef>
              <a:spcAft>
                <a:spcPts val="0"/>
              </a:spcAft>
              <a:buClr>
                <a:schemeClr val="lt1"/>
              </a:buClr>
              <a:buSzPts val="1800"/>
              <a:buChar char="•"/>
              <a:defRPr>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6281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C1E4F"/>
              </a:buClr>
              <a:buSzPts val="4400"/>
              <a:buFont typeface="Kalam"/>
              <a:buNone/>
              <a:defRPr b="1" i="0">
                <a:solidFill>
                  <a:srgbClr val="4C1E4F"/>
                </a:solidFill>
                <a:latin typeface="Kalam"/>
                <a:ea typeface="Kalam"/>
                <a:cs typeface="Kalam"/>
                <a:sym typeface="Kala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082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EAF4095-7352-B383-2901-5370460E4E8D}"/>
              </a:ext>
            </a:extLst>
          </p:cNvPr>
          <p:cNvCxnSpPr>
            <a:cxnSpLocks/>
          </p:cNvCxnSpPr>
          <p:nvPr userDrawn="1"/>
        </p:nvCxnSpPr>
        <p:spPr>
          <a:xfrm>
            <a:off x="676656" y="581285"/>
            <a:ext cx="5078685" cy="0"/>
          </a:xfrm>
          <a:prstGeom prst="line">
            <a:avLst/>
          </a:prstGeom>
          <a:ln w="31750">
            <a:solidFill>
              <a:srgbClr val="4C1E4F"/>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0E2DAB17-24D4-E47A-5926-DE41892736AE}"/>
              </a:ext>
            </a:extLst>
          </p:cNvPr>
          <p:cNvSpPr>
            <a:spLocks noGrp="1"/>
          </p:cNvSpPr>
          <p:nvPr>
            <p:ph type="body" sz="quarter" idx="11"/>
          </p:nvPr>
        </p:nvSpPr>
        <p:spPr>
          <a:xfrm>
            <a:off x="703386" y="2393576"/>
            <a:ext cx="5078685" cy="3392853"/>
          </a:xfrm>
        </p:spPr>
        <p:txBody>
          <a:bodyPr>
            <a:noAutofit/>
          </a:bodyPr>
          <a:lstStyle>
            <a:lvl1pPr marL="0" indent="0">
              <a:buNone/>
              <a:defRPr sz="2000">
                <a:solidFill>
                  <a:schemeClr val="tx1"/>
                </a:solidFill>
                <a:latin typeface="Lato" panose="020F0502020204030203" pitchFamily="34"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Click to edit Master text styles</a:t>
            </a:r>
          </a:p>
        </p:txBody>
      </p:sp>
      <p:sp>
        <p:nvSpPr>
          <p:cNvPr id="14" name="Text Placeholder 8">
            <a:extLst>
              <a:ext uri="{FF2B5EF4-FFF2-40B4-BE49-F238E27FC236}">
                <a16:creationId xmlns:a16="http://schemas.microsoft.com/office/drawing/2014/main" id="{FB3F6AA4-B18F-62AF-C3CD-68821676E47D}"/>
              </a:ext>
            </a:extLst>
          </p:cNvPr>
          <p:cNvSpPr>
            <a:spLocks noGrp="1"/>
          </p:cNvSpPr>
          <p:nvPr>
            <p:ph type="body" sz="quarter" idx="12" hasCustomPrompt="1"/>
          </p:nvPr>
        </p:nvSpPr>
        <p:spPr>
          <a:xfrm>
            <a:off x="703386" y="1071562"/>
            <a:ext cx="5078685" cy="1093408"/>
          </a:xfrm>
        </p:spPr>
        <p:txBody>
          <a:bodyPr>
            <a:noAutofit/>
          </a:bodyPr>
          <a:lstStyle>
            <a:lvl1pPr marL="0" indent="0">
              <a:buNone/>
              <a:defRPr sz="3500" b="1" i="0">
                <a:solidFill>
                  <a:srgbClr val="4C1E4F"/>
                </a:solidFill>
                <a:latin typeface="Kalam" panose="02000000000000000000" pitchFamily="2" charset="77"/>
                <a:cs typeface="Kalam" panose="02000000000000000000" pitchFamily="2"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TITLE OF THE SLIDE</a:t>
            </a:r>
          </a:p>
        </p:txBody>
      </p:sp>
      <p:cxnSp>
        <p:nvCxnSpPr>
          <p:cNvPr id="6" name="Straight Connector 5">
            <a:extLst>
              <a:ext uri="{FF2B5EF4-FFF2-40B4-BE49-F238E27FC236}">
                <a16:creationId xmlns:a16="http://schemas.microsoft.com/office/drawing/2014/main" id="{FDD3352F-77AA-2EFD-9E07-4376829EB8BF}"/>
              </a:ext>
            </a:extLst>
          </p:cNvPr>
          <p:cNvCxnSpPr>
            <a:cxnSpLocks/>
          </p:cNvCxnSpPr>
          <p:nvPr userDrawn="1"/>
        </p:nvCxnSpPr>
        <p:spPr>
          <a:xfrm>
            <a:off x="676656" y="6260426"/>
            <a:ext cx="5078685" cy="0"/>
          </a:xfrm>
          <a:prstGeom prst="line">
            <a:avLst/>
          </a:prstGeom>
          <a:ln w="31750">
            <a:solidFill>
              <a:srgbClr val="4C1E4F"/>
            </a:solidFill>
          </a:ln>
        </p:spPr>
        <p:style>
          <a:lnRef idx="1">
            <a:schemeClr val="dk1"/>
          </a:lnRef>
          <a:fillRef idx="0">
            <a:schemeClr val="dk1"/>
          </a:fillRef>
          <a:effectRef idx="0">
            <a:schemeClr val="dk1"/>
          </a:effectRef>
          <a:fontRef idx="minor">
            <a:schemeClr val="tx1"/>
          </a:fontRef>
        </p:style>
      </p:cxnSp>
      <p:sp>
        <p:nvSpPr>
          <p:cNvPr id="3" name="Picture Placeholder 7">
            <a:extLst>
              <a:ext uri="{FF2B5EF4-FFF2-40B4-BE49-F238E27FC236}">
                <a16:creationId xmlns:a16="http://schemas.microsoft.com/office/drawing/2014/main" id="{5B570912-E888-91AA-A000-CA98C491AA6D}"/>
              </a:ext>
            </a:extLst>
          </p:cNvPr>
          <p:cNvSpPr>
            <a:spLocks noGrp="1"/>
          </p:cNvSpPr>
          <p:nvPr>
            <p:ph type="pic" sz="quarter" idx="13"/>
          </p:nvPr>
        </p:nvSpPr>
        <p:spPr>
          <a:xfrm>
            <a:off x="6361113" y="0"/>
            <a:ext cx="5830887" cy="6858000"/>
          </a:xfrm>
          <a:blipFill>
            <a:blip r:embed="rId2" cstate="screen">
              <a:extLst>
                <a:ext uri="{28A0092B-C50C-407E-A947-70E740481C1C}">
                  <a14:useLocalDpi xmlns:a14="http://schemas.microsoft.com/office/drawing/2010/main" val="0"/>
                </a:ext>
              </a:extLst>
            </a:blip>
            <a:srcRect/>
            <a:stretch>
              <a:fillRect/>
            </a:stretch>
          </a:blipFill>
        </p:spPr>
        <p:txBody>
          <a:bodyPr/>
          <a:lstStyle/>
          <a:p>
            <a:endParaRPr lang="en-US" dirty="0"/>
          </a:p>
        </p:txBody>
      </p:sp>
    </p:spTree>
    <p:extLst>
      <p:ext uri="{BB962C8B-B14F-4D97-AF65-F5344CB8AC3E}">
        <p14:creationId xmlns:p14="http://schemas.microsoft.com/office/powerpoint/2010/main" val="282829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A983D-335F-A566-7754-A03909A86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11" name="Title 1">
            <a:extLst>
              <a:ext uri="{FF2B5EF4-FFF2-40B4-BE49-F238E27FC236}">
                <a16:creationId xmlns:a16="http://schemas.microsoft.com/office/drawing/2014/main" id="{233EE1C1-8733-0E00-19BE-8912F621FBD9}"/>
              </a:ext>
            </a:extLst>
          </p:cNvPr>
          <p:cNvSpPr>
            <a:spLocks noGrp="1"/>
          </p:cNvSpPr>
          <p:nvPr>
            <p:ph type="ctrTitle"/>
          </p:nvPr>
        </p:nvSpPr>
        <p:spPr>
          <a:xfrm>
            <a:off x="676656" y="4009292"/>
            <a:ext cx="9144000" cy="2192263"/>
          </a:xfrm>
        </p:spPr>
        <p:txBody>
          <a:bodyPr>
            <a:normAutofit/>
          </a:bodyPr>
          <a:lstStyle>
            <a:lvl1pPr>
              <a:defRPr sz="5400">
                <a:solidFill>
                  <a:schemeClr val="bg1"/>
                </a:solidFill>
              </a:defRPr>
            </a:lvl1pPr>
          </a:lstStyle>
          <a:p>
            <a:pPr algn="l"/>
            <a:r>
              <a:rPr lang="en-US" dirty="0">
                <a:solidFill>
                  <a:schemeClr val="bg1"/>
                </a:solidFill>
                <a:latin typeface="Lato" panose="020F0502020204030203" pitchFamily="34" charset="77"/>
              </a:rPr>
              <a:t>Title of</a:t>
            </a:r>
            <a:br>
              <a:rPr lang="en-US" dirty="0">
                <a:solidFill>
                  <a:schemeClr val="bg1"/>
                </a:solidFill>
                <a:latin typeface="Lato" panose="020F0502020204030203" pitchFamily="34" charset="77"/>
              </a:rPr>
            </a:br>
            <a:r>
              <a:rPr lang="en-US" dirty="0">
                <a:solidFill>
                  <a:schemeClr val="bg1"/>
                </a:solidFill>
                <a:latin typeface="Lato" panose="020F0502020204030203" pitchFamily="34" charset="77"/>
              </a:rPr>
              <a:t>the slide</a:t>
            </a:r>
          </a:p>
        </p:txBody>
      </p:sp>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969C352D-4D86-F018-5470-19BB96123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655" y="513372"/>
            <a:ext cx="3720285" cy="1502995"/>
          </a:xfrm>
          <a:prstGeom prst="rect">
            <a:avLst/>
          </a:prstGeom>
        </p:spPr>
      </p:pic>
    </p:spTree>
    <p:extLst>
      <p:ext uri="{BB962C8B-B14F-4D97-AF65-F5344CB8AC3E}">
        <p14:creationId xmlns:p14="http://schemas.microsoft.com/office/powerpoint/2010/main" val="370155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A983D-335F-A566-7754-A03909A86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1" y="1"/>
            <a:ext cx="12192000" cy="6858000"/>
          </a:xfrm>
          <a:prstGeom prst="rect">
            <a:avLst/>
          </a:prstGeom>
        </p:spPr>
      </p:pic>
      <p:sp>
        <p:nvSpPr>
          <p:cNvPr id="11" name="Title 1">
            <a:extLst>
              <a:ext uri="{FF2B5EF4-FFF2-40B4-BE49-F238E27FC236}">
                <a16:creationId xmlns:a16="http://schemas.microsoft.com/office/drawing/2014/main" id="{233EE1C1-8733-0E00-19BE-8912F621FBD9}"/>
              </a:ext>
            </a:extLst>
          </p:cNvPr>
          <p:cNvSpPr>
            <a:spLocks noGrp="1"/>
          </p:cNvSpPr>
          <p:nvPr>
            <p:ph type="ctrTitle"/>
          </p:nvPr>
        </p:nvSpPr>
        <p:spPr>
          <a:xfrm>
            <a:off x="676656" y="4009292"/>
            <a:ext cx="9144000" cy="2192263"/>
          </a:xfrm>
        </p:spPr>
        <p:txBody>
          <a:bodyPr>
            <a:normAutofit/>
          </a:bodyPr>
          <a:lstStyle>
            <a:lvl1pPr>
              <a:defRPr sz="5400">
                <a:solidFill>
                  <a:schemeClr val="bg1"/>
                </a:solidFill>
              </a:defRPr>
            </a:lvl1pPr>
          </a:lstStyle>
          <a:p>
            <a:pPr algn="l"/>
            <a:r>
              <a:rPr lang="en-US" dirty="0">
                <a:solidFill>
                  <a:schemeClr val="bg1"/>
                </a:solidFill>
                <a:latin typeface="Lato" panose="020F0502020204030203" pitchFamily="34" charset="77"/>
              </a:rPr>
              <a:t>Title of</a:t>
            </a:r>
            <a:br>
              <a:rPr lang="en-US" dirty="0">
                <a:solidFill>
                  <a:schemeClr val="bg1"/>
                </a:solidFill>
                <a:latin typeface="Lato" panose="020F0502020204030203" pitchFamily="34" charset="77"/>
              </a:rPr>
            </a:br>
            <a:r>
              <a:rPr lang="en-US" dirty="0">
                <a:solidFill>
                  <a:schemeClr val="bg1"/>
                </a:solidFill>
                <a:latin typeface="Lato" panose="020F0502020204030203" pitchFamily="34" charset="77"/>
              </a:rPr>
              <a:t>the slide</a:t>
            </a:r>
          </a:p>
        </p:txBody>
      </p:sp>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969C352D-4D86-F018-5470-19BB96123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655" y="513372"/>
            <a:ext cx="3720285" cy="1502995"/>
          </a:xfrm>
          <a:prstGeom prst="rect">
            <a:avLst/>
          </a:prstGeom>
        </p:spPr>
      </p:pic>
    </p:spTree>
    <p:extLst>
      <p:ext uri="{BB962C8B-B14F-4D97-AF65-F5344CB8AC3E}">
        <p14:creationId xmlns:p14="http://schemas.microsoft.com/office/powerpoint/2010/main" val="321215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A983D-335F-A566-7754-A03909A86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11" name="Title 1">
            <a:extLst>
              <a:ext uri="{FF2B5EF4-FFF2-40B4-BE49-F238E27FC236}">
                <a16:creationId xmlns:a16="http://schemas.microsoft.com/office/drawing/2014/main" id="{233EE1C1-8733-0E00-19BE-8912F621FBD9}"/>
              </a:ext>
            </a:extLst>
          </p:cNvPr>
          <p:cNvSpPr>
            <a:spLocks noGrp="1"/>
          </p:cNvSpPr>
          <p:nvPr>
            <p:ph type="ctrTitle"/>
          </p:nvPr>
        </p:nvSpPr>
        <p:spPr>
          <a:xfrm>
            <a:off x="676656" y="4009292"/>
            <a:ext cx="9144000" cy="2192263"/>
          </a:xfrm>
        </p:spPr>
        <p:txBody>
          <a:bodyPr>
            <a:normAutofit/>
          </a:bodyPr>
          <a:lstStyle>
            <a:lvl1pPr>
              <a:defRPr sz="5400">
                <a:solidFill>
                  <a:schemeClr val="bg1"/>
                </a:solidFill>
              </a:defRPr>
            </a:lvl1pPr>
          </a:lstStyle>
          <a:p>
            <a:pPr algn="l"/>
            <a:r>
              <a:rPr lang="en-US" dirty="0">
                <a:solidFill>
                  <a:schemeClr val="bg1"/>
                </a:solidFill>
                <a:latin typeface="Lato" panose="020F0502020204030203" pitchFamily="34" charset="77"/>
              </a:rPr>
              <a:t>Title of</a:t>
            </a:r>
            <a:br>
              <a:rPr lang="en-US" dirty="0">
                <a:solidFill>
                  <a:schemeClr val="bg1"/>
                </a:solidFill>
                <a:latin typeface="Lato" panose="020F0502020204030203" pitchFamily="34" charset="77"/>
              </a:rPr>
            </a:br>
            <a:r>
              <a:rPr lang="en-US" dirty="0">
                <a:solidFill>
                  <a:schemeClr val="bg1"/>
                </a:solidFill>
                <a:latin typeface="Lato" panose="020F0502020204030203" pitchFamily="34" charset="77"/>
              </a:rPr>
              <a:t>the slide</a:t>
            </a:r>
          </a:p>
        </p:txBody>
      </p:sp>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969C352D-4D86-F018-5470-19BB96123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655" y="513372"/>
            <a:ext cx="3720285" cy="1502995"/>
          </a:xfrm>
          <a:prstGeom prst="rect">
            <a:avLst/>
          </a:prstGeom>
        </p:spPr>
      </p:pic>
    </p:spTree>
    <p:extLst>
      <p:ext uri="{BB962C8B-B14F-4D97-AF65-F5344CB8AC3E}">
        <p14:creationId xmlns:p14="http://schemas.microsoft.com/office/powerpoint/2010/main" val="963859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A983D-335F-A566-7754-A03909A86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11" name="Title 1">
            <a:extLst>
              <a:ext uri="{FF2B5EF4-FFF2-40B4-BE49-F238E27FC236}">
                <a16:creationId xmlns:a16="http://schemas.microsoft.com/office/drawing/2014/main" id="{233EE1C1-8733-0E00-19BE-8912F621FBD9}"/>
              </a:ext>
            </a:extLst>
          </p:cNvPr>
          <p:cNvSpPr>
            <a:spLocks noGrp="1"/>
          </p:cNvSpPr>
          <p:nvPr>
            <p:ph type="ctrTitle"/>
          </p:nvPr>
        </p:nvSpPr>
        <p:spPr>
          <a:xfrm>
            <a:off x="676656" y="4009292"/>
            <a:ext cx="9144000" cy="2192263"/>
          </a:xfrm>
        </p:spPr>
        <p:txBody>
          <a:bodyPr>
            <a:normAutofit/>
          </a:bodyPr>
          <a:lstStyle>
            <a:lvl1pPr>
              <a:defRPr sz="5400">
                <a:solidFill>
                  <a:schemeClr val="bg1"/>
                </a:solidFill>
              </a:defRPr>
            </a:lvl1pPr>
          </a:lstStyle>
          <a:p>
            <a:pPr algn="l"/>
            <a:r>
              <a:rPr lang="en-US" dirty="0">
                <a:solidFill>
                  <a:schemeClr val="bg1"/>
                </a:solidFill>
                <a:latin typeface="Lato" panose="020F0502020204030203" pitchFamily="34" charset="77"/>
              </a:rPr>
              <a:t>Title of</a:t>
            </a:r>
            <a:br>
              <a:rPr lang="en-US" dirty="0">
                <a:solidFill>
                  <a:schemeClr val="bg1"/>
                </a:solidFill>
                <a:latin typeface="Lato" panose="020F0502020204030203" pitchFamily="34" charset="77"/>
              </a:rPr>
            </a:br>
            <a:r>
              <a:rPr lang="en-US" dirty="0">
                <a:solidFill>
                  <a:schemeClr val="bg1"/>
                </a:solidFill>
                <a:latin typeface="Lato" panose="020F0502020204030203" pitchFamily="34" charset="77"/>
              </a:rPr>
              <a:t>the slide</a:t>
            </a:r>
          </a:p>
        </p:txBody>
      </p:sp>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969C352D-4D86-F018-5470-19BB96123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655" y="513372"/>
            <a:ext cx="3720285" cy="1502995"/>
          </a:xfrm>
          <a:prstGeom prst="rect">
            <a:avLst/>
          </a:prstGeom>
        </p:spPr>
      </p:pic>
    </p:spTree>
    <p:extLst>
      <p:ext uri="{BB962C8B-B14F-4D97-AF65-F5344CB8AC3E}">
        <p14:creationId xmlns:p14="http://schemas.microsoft.com/office/powerpoint/2010/main" val="4038488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A983D-335F-A566-7754-A03909A86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33EE1C1-8733-0E00-19BE-8912F621FBD9}"/>
              </a:ext>
            </a:extLst>
          </p:cNvPr>
          <p:cNvSpPr>
            <a:spLocks noGrp="1"/>
          </p:cNvSpPr>
          <p:nvPr>
            <p:ph type="ctrTitle"/>
          </p:nvPr>
        </p:nvSpPr>
        <p:spPr>
          <a:xfrm>
            <a:off x="676656" y="4009292"/>
            <a:ext cx="9144000" cy="2192263"/>
          </a:xfrm>
        </p:spPr>
        <p:txBody>
          <a:bodyPr>
            <a:normAutofit/>
          </a:bodyPr>
          <a:lstStyle>
            <a:lvl1pPr>
              <a:defRPr sz="5400">
                <a:solidFill>
                  <a:schemeClr val="bg1"/>
                </a:solidFill>
              </a:defRPr>
            </a:lvl1pPr>
          </a:lstStyle>
          <a:p>
            <a:pPr algn="l"/>
            <a:r>
              <a:rPr lang="en-US" dirty="0">
                <a:solidFill>
                  <a:schemeClr val="bg1"/>
                </a:solidFill>
                <a:latin typeface="Lato" panose="020F0502020204030203" pitchFamily="34" charset="77"/>
              </a:rPr>
              <a:t>Title of</a:t>
            </a:r>
            <a:br>
              <a:rPr lang="en-US" dirty="0">
                <a:solidFill>
                  <a:schemeClr val="bg1"/>
                </a:solidFill>
                <a:latin typeface="Lato" panose="020F0502020204030203" pitchFamily="34" charset="77"/>
              </a:rPr>
            </a:br>
            <a:r>
              <a:rPr lang="en-US" dirty="0">
                <a:solidFill>
                  <a:schemeClr val="bg1"/>
                </a:solidFill>
                <a:latin typeface="Lato" panose="020F0502020204030203" pitchFamily="34" charset="77"/>
              </a:rPr>
              <a:t>the slide</a:t>
            </a:r>
          </a:p>
        </p:txBody>
      </p:sp>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969C352D-4D86-F018-5470-19BB96123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655" y="513372"/>
            <a:ext cx="3720285" cy="1502995"/>
          </a:xfrm>
          <a:prstGeom prst="rect">
            <a:avLst/>
          </a:prstGeom>
        </p:spPr>
      </p:pic>
    </p:spTree>
    <p:extLst>
      <p:ext uri="{BB962C8B-B14F-4D97-AF65-F5344CB8AC3E}">
        <p14:creationId xmlns:p14="http://schemas.microsoft.com/office/powerpoint/2010/main" val="153528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4C1E4F"/>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AEAF4095-7352-B383-2901-5370460E4E8D}"/>
              </a:ext>
            </a:extLst>
          </p:cNvPr>
          <p:cNvCxnSpPr>
            <a:cxnSpLocks/>
          </p:cNvCxnSpPr>
          <p:nvPr userDrawn="1"/>
        </p:nvCxnSpPr>
        <p:spPr>
          <a:xfrm>
            <a:off x="676656" y="581285"/>
            <a:ext cx="10811959" cy="0"/>
          </a:xfrm>
          <a:prstGeom prst="line">
            <a:avLst/>
          </a:prstGeom>
          <a:ln w="31750">
            <a:solidFill>
              <a:schemeClr val="bg1"/>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0E2DAB17-24D4-E47A-5926-DE41892736AE}"/>
              </a:ext>
            </a:extLst>
          </p:cNvPr>
          <p:cNvSpPr>
            <a:spLocks noGrp="1"/>
          </p:cNvSpPr>
          <p:nvPr>
            <p:ph type="body" sz="quarter" idx="11"/>
          </p:nvPr>
        </p:nvSpPr>
        <p:spPr>
          <a:xfrm>
            <a:off x="4356099" y="1071562"/>
            <a:ext cx="7132515" cy="4589650"/>
          </a:xfrm>
        </p:spPr>
        <p:txBody>
          <a:bodyPr>
            <a:noAutofit/>
          </a:bodyPr>
          <a:lstStyle>
            <a:lvl1pPr marL="0" indent="0">
              <a:buNone/>
              <a:defRPr sz="2000">
                <a:solidFill>
                  <a:schemeClr val="bg1"/>
                </a:solidFill>
                <a:latin typeface="Lato" panose="020F0502020204030203" pitchFamily="34"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Click to edit Master text styles</a:t>
            </a:r>
          </a:p>
        </p:txBody>
      </p:sp>
      <p:sp>
        <p:nvSpPr>
          <p:cNvPr id="14" name="Text Placeholder 8">
            <a:extLst>
              <a:ext uri="{FF2B5EF4-FFF2-40B4-BE49-F238E27FC236}">
                <a16:creationId xmlns:a16="http://schemas.microsoft.com/office/drawing/2014/main" id="{FB3F6AA4-B18F-62AF-C3CD-68821676E47D}"/>
              </a:ext>
            </a:extLst>
          </p:cNvPr>
          <p:cNvSpPr>
            <a:spLocks noGrp="1"/>
          </p:cNvSpPr>
          <p:nvPr>
            <p:ph type="body" sz="quarter" idx="12" hasCustomPrompt="1"/>
          </p:nvPr>
        </p:nvSpPr>
        <p:spPr>
          <a:xfrm>
            <a:off x="703386" y="1071562"/>
            <a:ext cx="3062195" cy="4589650"/>
          </a:xfrm>
        </p:spPr>
        <p:txBody>
          <a:bodyPr>
            <a:noAutofit/>
          </a:bodyPr>
          <a:lstStyle>
            <a:lvl1pPr marL="0" indent="0">
              <a:buNone/>
              <a:defRPr sz="5500" b="1" i="0">
                <a:solidFill>
                  <a:srgbClr val="F9B104"/>
                </a:solidFill>
                <a:latin typeface="Kalam" panose="02000000000000000000" pitchFamily="2" charset="77"/>
                <a:cs typeface="Kalam" panose="02000000000000000000" pitchFamily="2"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TITLE OF THE SLIDE</a:t>
            </a:r>
          </a:p>
        </p:txBody>
      </p:sp>
    </p:spTree>
    <p:extLst>
      <p:ext uri="{BB962C8B-B14F-4D97-AF65-F5344CB8AC3E}">
        <p14:creationId xmlns:p14="http://schemas.microsoft.com/office/powerpoint/2010/main" val="154251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07F3467-1441-4830-9468-4559986D7995}"/>
              </a:ext>
            </a:extLst>
          </p:cNvPr>
          <p:cNvCxnSpPr>
            <a:cxnSpLocks/>
          </p:cNvCxnSpPr>
          <p:nvPr userDrawn="1"/>
        </p:nvCxnSpPr>
        <p:spPr>
          <a:xfrm>
            <a:off x="676656" y="6201036"/>
            <a:ext cx="10811959" cy="0"/>
          </a:xfrm>
          <a:prstGeom prst="line">
            <a:avLst/>
          </a:prstGeom>
          <a:ln w="31750">
            <a:solidFill>
              <a:srgbClr val="4C1E4F"/>
            </a:solidFill>
          </a:ln>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AEAF4095-7352-B383-2901-5370460E4E8D}"/>
              </a:ext>
            </a:extLst>
          </p:cNvPr>
          <p:cNvCxnSpPr>
            <a:cxnSpLocks/>
          </p:cNvCxnSpPr>
          <p:nvPr userDrawn="1"/>
        </p:nvCxnSpPr>
        <p:spPr>
          <a:xfrm>
            <a:off x="676656" y="581285"/>
            <a:ext cx="10811959" cy="0"/>
          </a:xfrm>
          <a:prstGeom prst="line">
            <a:avLst/>
          </a:prstGeom>
          <a:ln w="31750">
            <a:solidFill>
              <a:srgbClr val="4C1E4F"/>
            </a:solidFill>
          </a:ln>
        </p:spPr>
        <p:style>
          <a:lnRef idx="1">
            <a:schemeClr val="dk1"/>
          </a:lnRef>
          <a:fillRef idx="0">
            <a:schemeClr val="dk1"/>
          </a:fillRef>
          <a:effectRef idx="0">
            <a:schemeClr val="dk1"/>
          </a:effectRef>
          <a:fontRef idx="minor">
            <a:schemeClr val="tx1"/>
          </a:fontRef>
        </p:style>
      </p:cxnSp>
      <p:sp>
        <p:nvSpPr>
          <p:cNvPr id="4" name="Text Placeholder 8">
            <a:extLst>
              <a:ext uri="{FF2B5EF4-FFF2-40B4-BE49-F238E27FC236}">
                <a16:creationId xmlns:a16="http://schemas.microsoft.com/office/drawing/2014/main" id="{695870AB-DB4E-A1AE-C2BF-910CEA73DB78}"/>
              </a:ext>
            </a:extLst>
          </p:cNvPr>
          <p:cNvSpPr>
            <a:spLocks noGrp="1"/>
          </p:cNvSpPr>
          <p:nvPr>
            <p:ph type="body" sz="quarter" idx="11"/>
          </p:nvPr>
        </p:nvSpPr>
        <p:spPr>
          <a:xfrm>
            <a:off x="4356099" y="1071562"/>
            <a:ext cx="7132515" cy="4589650"/>
          </a:xfrm>
        </p:spPr>
        <p:txBody>
          <a:bodyPr>
            <a:noAutofit/>
          </a:bodyPr>
          <a:lstStyle>
            <a:lvl1pPr marL="0" indent="0">
              <a:buNone/>
              <a:defRPr sz="2000">
                <a:solidFill>
                  <a:schemeClr val="tx1"/>
                </a:solidFill>
                <a:latin typeface="Lato" panose="020F0502020204030203" pitchFamily="34"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Click to edit Master text styles</a:t>
            </a:r>
          </a:p>
        </p:txBody>
      </p:sp>
      <p:sp>
        <p:nvSpPr>
          <p:cNvPr id="6" name="Text Placeholder 8">
            <a:extLst>
              <a:ext uri="{FF2B5EF4-FFF2-40B4-BE49-F238E27FC236}">
                <a16:creationId xmlns:a16="http://schemas.microsoft.com/office/drawing/2014/main" id="{97F7DCF3-A8E6-15D7-6CC2-055FA2E76905}"/>
              </a:ext>
            </a:extLst>
          </p:cNvPr>
          <p:cNvSpPr>
            <a:spLocks noGrp="1"/>
          </p:cNvSpPr>
          <p:nvPr>
            <p:ph type="body" sz="quarter" idx="12" hasCustomPrompt="1"/>
          </p:nvPr>
        </p:nvSpPr>
        <p:spPr>
          <a:xfrm>
            <a:off x="703386" y="1071562"/>
            <a:ext cx="3062195" cy="4589650"/>
          </a:xfrm>
        </p:spPr>
        <p:txBody>
          <a:bodyPr>
            <a:noAutofit/>
          </a:bodyPr>
          <a:lstStyle>
            <a:lvl1pPr marL="0" indent="0">
              <a:buNone/>
              <a:defRPr sz="5500" b="1" i="0">
                <a:solidFill>
                  <a:srgbClr val="4C1E4F"/>
                </a:solidFill>
                <a:latin typeface="Kalam" panose="02000000000000000000" pitchFamily="2" charset="77"/>
                <a:cs typeface="Kalam" panose="02000000000000000000" pitchFamily="2" charset="77"/>
              </a:defRPr>
            </a:lvl1pPr>
            <a:lvl2pPr>
              <a:defRPr sz="1100">
                <a:solidFill>
                  <a:schemeClr val="bg1"/>
                </a:solidFill>
                <a:latin typeface="Lato" panose="020F0502020204030203" pitchFamily="34" charset="77"/>
              </a:defRPr>
            </a:lvl2pPr>
            <a:lvl3pPr>
              <a:defRPr sz="1100">
                <a:solidFill>
                  <a:schemeClr val="bg1"/>
                </a:solidFill>
                <a:latin typeface="Lato" panose="020F0502020204030203" pitchFamily="34" charset="77"/>
              </a:defRPr>
            </a:lvl3pPr>
            <a:lvl4pPr>
              <a:defRPr sz="1100">
                <a:solidFill>
                  <a:schemeClr val="bg1"/>
                </a:solidFill>
                <a:latin typeface="Lato" panose="020F0502020204030203" pitchFamily="34" charset="77"/>
              </a:defRPr>
            </a:lvl4pPr>
            <a:lvl5pPr>
              <a:defRPr sz="1100">
                <a:solidFill>
                  <a:schemeClr val="bg1"/>
                </a:solidFill>
                <a:latin typeface="Lato" panose="020F0502020204030203" pitchFamily="34" charset="77"/>
              </a:defRPr>
            </a:lvl5pPr>
          </a:lstStyle>
          <a:p>
            <a:pPr lvl="0"/>
            <a:r>
              <a:rPr lang="en-GB" dirty="0"/>
              <a:t>TITLE OF THE SLIDE</a:t>
            </a:r>
          </a:p>
        </p:txBody>
      </p:sp>
    </p:spTree>
    <p:extLst>
      <p:ext uri="{BB962C8B-B14F-4D97-AF65-F5344CB8AC3E}">
        <p14:creationId xmlns:p14="http://schemas.microsoft.com/office/powerpoint/2010/main" val="213173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057DEA-3D65-B218-6095-1512255CD2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B27457-A337-F6E5-D908-6B9D45D814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D4208D-9507-88D6-9D36-22AEEC1D6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2B974-120D-D840-AB8F-F9BD7094FE93}" type="datetimeFigureOut">
              <a:rPr lang="en-US" smtClean="0"/>
              <a:t>7/18/2024</a:t>
            </a:fld>
            <a:endParaRPr lang="en-US"/>
          </a:p>
        </p:txBody>
      </p:sp>
      <p:sp>
        <p:nvSpPr>
          <p:cNvPr id="5" name="Footer Placeholder 4">
            <a:extLst>
              <a:ext uri="{FF2B5EF4-FFF2-40B4-BE49-F238E27FC236}">
                <a16:creationId xmlns:a16="http://schemas.microsoft.com/office/drawing/2014/main" id="{B4D4FC7A-66A2-4F9A-7238-A7443F322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68D09C-1ECE-4016-E17B-6A24586D3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FAA36-3830-AE41-89A4-5A969F36BA6D}" type="slidenum">
              <a:rPr lang="en-US" smtClean="0"/>
              <a:t>‹#›</a:t>
            </a:fld>
            <a:endParaRPr lang="en-US"/>
          </a:p>
        </p:txBody>
      </p:sp>
    </p:spTree>
    <p:extLst>
      <p:ext uri="{BB962C8B-B14F-4D97-AF65-F5344CB8AC3E}">
        <p14:creationId xmlns:p14="http://schemas.microsoft.com/office/powerpoint/2010/main" val="1631071502"/>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60" r:id="rId8"/>
    <p:sldLayoutId id="2147483661" r:id="rId9"/>
    <p:sldLayoutId id="2147483662" r:id="rId10"/>
    <p:sldLayoutId id="2147483663" r:id="rId11"/>
    <p:sldLayoutId id="2147483664" r:id="rId12"/>
    <p:sldLayoutId id="2147483650" r:id="rId13"/>
    <p:sldLayoutId id="2147483652" r:id="rId14"/>
    <p:sldLayoutId id="2147483665" r:id="rId15"/>
    <p:sldLayoutId id="214748370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533765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8" r:id="rId5"/>
    <p:sldLayoutId id="2147483680" r:id="rId6"/>
    <p:sldLayoutId id="2147483681" r:id="rId7"/>
    <p:sldLayoutId id="2147483684" r:id="rId8"/>
    <p:sldLayoutId id="2147483686" r:id="rId9"/>
    <p:sldLayoutId id="2147483687"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eedyourway.co.uk/story/meet-vanitha/"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hyperlink" Target="https://www.feedyourway.co.uk/story/meet-clare/"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hyperlink" Target="https://www.feedyourway.co.uk/story/meet-becca-georgie/"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comments" Target="../comments/comment1.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hyperlink" Target="https://www.feedyourway.co.uk/story/meet-eleanor-iain/"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hyperlink" Target="https://www.feedyourway.co.uk/story/meet-robyn/"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hyperlink" Target="https://www.feedyourway.co.uk/spread-the-word/campaign-assets/" TargetMode="Externa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hyperlink" Target="https://www.feedyourway.co.uk/resources/"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hyperlink" Target="https://x.com/Feed_Your_Way" TargetMode="External"/><Relationship Id="rId3" Type="http://schemas.openxmlformats.org/officeDocument/2006/relationships/image" Target="../media/image1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www.instagram.com/feedyourway/" TargetMode="External"/><Relationship Id="rId5" Type="http://schemas.openxmlformats.org/officeDocument/2006/relationships/image" Target="../media/image48.PNG"/><Relationship Id="rId4" Type="http://schemas.openxmlformats.org/officeDocument/2006/relationships/hyperlink" Target="https://www.facebook.com/search/top?q=feed%20your%20way" TargetMode="External"/><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feedyourway.co.uk/your-stories/" TargetMode="External"/><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hyperlink" Target="https://www.feedyourway.co.uk/story/meet-jessica/"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F1ED73-A908-4BF6-85BB-68F95BE9BF10}"/>
              </a:ext>
            </a:extLst>
          </p:cNvPr>
          <p:cNvSpPr>
            <a:spLocks noGrp="1"/>
          </p:cNvSpPr>
          <p:nvPr>
            <p:ph type="ctrTitle"/>
          </p:nvPr>
        </p:nvSpPr>
        <p:spPr>
          <a:xfrm>
            <a:off x="103695" y="2822885"/>
            <a:ext cx="9327688" cy="2192263"/>
          </a:xfrm>
        </p:spPr>
        <p:txBody>
          <a:bodyPr>
            <a:normAutofit/>
          </a:bodyPr>
          <a:lstStyle/>
          <a:p>
            <a:r>
              <a:rPr lang="en-GB" sz="4000" b="1" dirty="0">
                <a:effectLst>
                  <a:outerShdw blurRad="50800" dist="38100" dir="2700000" algn="tl" rotWithShape="0">
                    <a:prstClr val="black">
                      <a:alpha val="40000"/>
                    </a:prstClr>
                  </a:outerShdw>
                </a:effectLst>
                <a:latin typeface="Outfit Light"/>
                <a:ea typeface="Lato" panose="020F0502020204030203" pitchFamily="34" charset="0"/>
                <a:cs typeface="Lato" panose="020F0502020204030203" pitchFamily="34" charset="0"/>
              </a:rPr>
              <a:t>Making ‘Feed Your Way’ Your Business</a:t>
            </a:r>
            <a:br>
              <a:rPr lang="en-GB" sz="4000" b="1" dirty="0">
                <a:effectLst>
                  <a:outerShdw blurRad="50800" dist="38100" dir="2700000" algn="tl" rotWithShape="0">
                    <a:prstClr val="black">
                      <a:alpha val="40000"/>
                    </a:prstClr>
                  </a:outerShdw>
                </a:effectLst>
                <a:latin typeface="Outfit Light"/>
                <a:ea typeface="Lato" panose="020F0502020204030203" pitchFamily="34" charset="0"/>
                <a:cs typeface="Lato" panose="020F0502020204030203" pitchFamily="34" charset="0"/>
              </a:rPr>
            </a:br>
            <a:r>
              <a:rPr lang="en-GB" sz="4000" b="1" dirty="0">
                <a:effectLst>
                  <a:outerShdw blurRad="50800" dist="38100" dir="2700000" algn="tl" rotWithShape="0">
                    <a:prstClr val="black">
                      <a:alpha val="40000"/>
                    </a:prstClr>
                  </a:outerShdw>
                </a:effectLst>
                <a:latin typeface="Outfit Light"/>
                <a:ea typeface="Lato" panose="020F0502020204030203" pitchFamily="34" charset="0"/>
                <a:cs typeface="Lato" panose="020F0502020204030203" pitchFamily="34" charset="0"/>
              </a:rPr>
              <a:t>Welcome everyone </a:t>
            </a:r>
          </a:p>
        </p:txBody>
      </p:sp>
      <p:sp>
        <p:nvSpPr>
          <p:cNvPr id="5" name="Title 1">
            <a:extLst>
              <a:ext uri="{FF2B5EF4-FFF2-40B4-BE49-F238E27FC236}">
                <a16:creationId xmlns:a16="http://schemas.microsoft.com/office/drawing/2014/main" id="{AE3B5548-9533-453E-A42B-D28A283BECE4}"/>
              </a:ext>
            </a:extLst>
          </p:cNvPr>
          <p:cNvSpPr txBox="1">
            <a:spLocks/>
          </p:cNvSpPr>
          <p:nvPr/>
        </p:nvSpPr>
        <p:spPr>
          <a:xfrm>
            <a:off x="558969" y="4116395"/>
            <a:ext cx="4155271" cy="2192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Outfit Light"/>
                <a:ea typeface="Lato" panose="020F0502020204030203" pitchFamily="34" charset="0"/>
                <a:cs typeface="Lato" panose="020F0502020204030203" pitchFamily="34" charset="0"/>
              </a:rPr>
              <a:t>Natalia Wroblewska</a:t>
            </a:r>
            <a:br>
              <a:rPr kumimoji="0" lang="en-US" sz="2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Outfit Light"/>
                <a:ea typeface="Lato" panose="020F0502020204030203" pitchFamily="34" charset="0"/>
                <a:cs typeface="Lato" panose="020F0502020204030203" pitchFamily="34" charset="0"/>
              </a:rPr>
            </a:br>
            <a:r>
              <a:rPr kumimoji="0" lang="en-US" sz="2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Outfit Light"/>
                <a:ea typeface="Lato" panose="020F0502020204030203" pitchFamily="34" charset="0"/>
                <a:cs typeface="Lato" panose="020F0502020204030203" pitchFamily="34" charset="0"/>
              </a:rPr>
              <a:t>Small Steps Big Chang</a:t>
            </a:r>
            <a:r>
              <a:rPr kumimoji="0" lang="en-US" sz="2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Lato" panose="020F0502020204030203" pitchFamily="34" charset="0"/>
                <a:ea typeface="Lato" panose="020F0502020204030203" pitchFamily="34" charset="0"/>
                <a:cs typeface="Lato" panose="020F0502020204030203" pitchFamily="34" charset="0"/>
              </a:rPr>
              <a:t>es</a:t>
            </a:r>
          </a:p>
        </p:txBody>
      </p:sp>
      <p:sp>
        <p:nvSpPr>
          <p:cNvPr id="2" name="Rectangle 1">
            <a:extLst>
              <a:ext uri="{FF2B5EF4-FFF2-40B4-BE49-F238E27FC236}">
                <a16:creationId xmlns:a16="http://schemas.microsoft.com/office/drawing/2014/main" id="{6B5E669F-19BC-700D-6D19-87BE1CAA5114}"/>
              </a:ext>
            </a:extLst>
          </p:cNvPr>
          <p:cNvSpPr/>
          <p:nvPr/>
        </p:nvSpPr>
        <p:spPr>
          <a:xfrm>
            <a:off x="-110836" y="5486400"/>
            <a:ext cx="12482945" cy="1371600"/>
          </a:xfrm>
          <a:prstGeom prst="rect">
            <a:avLst/>
          </a:prstGeom>
          <a:solidFill>
            <a:srgbClr val="4C1E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up of logos&#10;&#10;Description automatically generated">
            <a:extLst>
              <a:ext uri="{FF2B5EF4-FFF2-40B4-BE49-F238E27FC236}">
                <a16:creationId xmlns:a16="http://schemas.microsoft.com/office/drawing/2014/main" id="{A30A991D-4798-CC12-F79A-CD16743FC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2618" y="5486400"/>
            <a:ext cx="4137768" cy="1236575"/>
          </a:xfrm>
          <a:prstGeom prst="rect">
            <a:avLst/>
          </a:prstGeom>
        </p:spPr>
      </p:pic>
    </p:spTree>
    <p:extLst>
      <p:ext uri="{BB962C8B-B14F-4D97-AF65-F5344CB8AC3E}">
        <p14:creationId xmlns:p14="http://schemas.microsoft.com/office/powerpoint/2010/main" val="2100630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41bb9eeb9a_0_80"/>
          <p:cNvSpPr txBox="1">
            <a:spLocks noGrp="1"/>
          </p:cNvSpPr>
          <p:nvPr>
            <p:ph type="body" idx="2"/>
          </p:nvPr>
        </p:nvSpPr>
        <p:spPr>
          <a:xfrm>
            <a:off x="703386" y="1071562"/>
            <a:ext cx="5078700" cy="109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r>
              <a:rPr lang="en-US" b="0" dirty="0">
                <a:solidFill>
                  <a:schemeClr val="bg1"/>
                </a:solidFill>
                <a:latin typeface="Outfit" pitchFamily="2" charset="0"/>
              </a:rPr>
              <a:t>Meet </a:t>
            </a:r>
            <a:r>
              <a:rPr lang="en-US" dirty="0">
                <a:latin typeface="Outfit" pitchFamily="2" charset="0"/>
              </a:rPr>
              <a:t>Vanitha</a:t>
            </a:r>
            <a:endParaRPr dirty="0">
              <a:latin typeface="Outfit" pitchFamily="2" charset="0"/>
            </a:endParaRPr>
          </a:p>
        </p:txBody>
      </p:sp>
      <p:sp>
        <p:nvSpPr>
          <p:cNvPr id="252" name="Google Shape;252;g141bb9eeb9a_0_80"/>
          <p:cNvSpPr txBox="1">
            <a:spLocks noGrp="1"/>
          </p:cNvSpPr>
          <p:nvPr>
            <p:ph type="body" idx="1"/>
          </p:nvPr>
        </p:nvSpPr>
        <p:spPr>
          <a:xfrm>
            <a:off x="250927" y="1755850"/>
            <a:ext cx="5495448" cy="4589700"/>
          </a:xfrm>
          <a:prstGeom prst="rect">
            <a:avLst/>
          </a:prstGeom>
          <a:noFill/>
          <a:ln>
            <a:noFill/>
          </a:ln>
        </p:spPr>
        <p:txBody>
          <a:bodyPr spcFirstLastPara="1" wrap="square" lIns="91425" tIns="45700" rIns="91425" bIns="45700" anchor="t" anchorCtr="0">
            <a:noAutofit/>
          </a:bodyPr>
          <a:lstStyle/>
          <a:p>
            <a:pPr marL="457200" lvl="0" indent="-349250" algn="l" rtl="0">
              <a:lnSpc>
                <a:spcPct val="90000"/>
              </a:lnSpc>
              <a:spcBef>
                <a:spcPts val="0"/>
              </a:spcBef>
              <a:spcAft>
                <a:spcPts val="0"/>
              </a:spcAft>
              <a:buClr>
                <a:srgbClr val="FFAC00"/>
              </a:buClr>
              <a:buSzPts val="1900"/>
              <a:buChar char="●"/>
            </a:pPr>
            <a:r>
              <a:rPr lang="en-US" sz="1900" dirty="0">
                <a:latin typeface="Outfit" pitchFamily="2" charset="0"/>
              </a:rPr>
              <a:t>Vanitha lives in </a:t>
            </a:r>
            <a:r>
              <a:rPr lang="en-US" sz="1900" b="1" dirty="0">
                <a:latin typeface="Outfit" pitchFamily="2" charset="0"/>
              </a:rPr>
              <a:t>Hyson Green </a:t>
            </a:r>
            <a:r>
              <a:rPr lang="en-US" sz="1900" dirty="0">
                <a:latin typeface="Outfit" pitchFamily="2" charset="0"/>
              </a:rPr>
              <a:t>with her husband. At the time we spoke to her, she was 39 weeks pregnant with her second daughter. </a:t>
            </a:r>
            <a:endParaRPr sz="1900" dirty="0">
              <a:latin typeface="Outfit" pitchFamily="2" charset="0"/>
            </a:endParaRPr>
          </a:p>
          <a:p>
            <a:pPr marL="457200" lvl="0" indent="0" algn="l" rtl="0">
              <a:lnSpc>
                <a:spcPct val="90000"/>
              </a:lnSpc>
              <a:spcBef>
                <a:spcPts val="0"/>
              </a:spcBef>
              <a:spcAft>
                <a:spcPts val="0"/>
              </a:spcAft>
              <a:buClr>
                <a:srgbClr val="FFAC00"/>
              </a:buClr>
              <a:buNone/>
            </a:pPr>
            <a:endParaRPr sz="1900" dirty="0">
              <a:latin typeface="Outfit" pitchFamily="2" charset="0"/>
            </a:endParaRPr>
          </a:p>
          <a:p>
            <a:pPr marL="457200" lvl="0" indent="-349250" algn="l" rtl="0">
              <a:lnSpc>
                <a:spcPct val="100000"/>
              </a:lnSpc>
              <a:spcBef>
                <a:spcPts val="360"/>
              </a:spcBef>
              <a:spcAft>
                <a:spcPts val="0"/>
              </a:spcAft>
              <a:buClr>
                <a:srgbClr val="FFAC00"/>
              </a:buClr>
              <a:buSzPts val="1900"/>
              <a:buFont typeface="Lato"/>
              <a:buChar char="●"/>
            </a:pPr>
            <a:r>
              <a:rPr lang="en-US" sz="1900" dirty="0">
                <a:latin typeface="Outfit" pitchFamily="2" charset="0"/>
              </a:rPr>
              <a:t>Vanitha exclusively breastfed her first daughter for 3.5 years planned the same with her second daughter.</a:t>
            </a:r>
            <a:endParaRPr sz="1900" dirty="0">
              <a:latin typeface="Outfit" pitchFamily="2" charset="0"/>
            </a:endParaRPr>
          </a:p>
          <a:p>
            <a:pPr marL="457200" lvl="0" indent="0" algn="l" rtl="0">
              <a:lnSpc>
                <a:spcPct val="100000"/>
              </a:lnSpc>
              <a:spcBef>
                <a:spcPts val="360"/>
              </a:spcBef>
              <a:spcAft>
                <a:spcPts val="0"/>
              </a:spcAft>
              <a:buClr>
                <a:srgbClr val="FFAC00"/>
              </a:buClr>
              <a:buNone/>
            </a:pPr>
            <a:endParaRPr sz="1900" dirty="0">
              <a:latin typeface="Outfit" pitchFamily="2" charset="0"/>
            </a:endParaRPr>
          </a:p>
          <a:p>
            <a:pPr marL="457200" lvl="0" indent="-349250" algn="l" rtl="0">
              <a:lnSpc>
                <a:spcPct val="100000"/>
              </a:lnSpc>
              <a:spcBef>
                <a:spcPts val="360"/>
              </a:spcBef>
              <a:spcAft>
                <a:spcPts val="0"/>
              </a:spcAft>
              <a:buClr>
                <a:srgbClr val="FFAC00"/>
              </a:buClr>
              <a:buSzPts val="1900"/>
              <a:buFont typeface="Lato"/>
              <a:buChar char="●"/>
            </a:pPr>
            <a:r>
              <a:rPr lang="en-US" sz="1900" dirty="0">
                <a:latin typeface="Outfit" pitchFamily="2" charset="0"/>
              </a:rPr>
              <a:t>As she prepared for the arrival of her new baby, Vanitha shared some advice that she had received  first time around.</a:t>
            </a:r>
          </a:p>
          <a:p>
            <a:pPr marL="457200" lvl="0" indent="-349250" algn="l" rtl="0">
              <a:lnSpc>
                <a:spcPct val="100000"/>
              </a:lnSpc>
              <a:spcBef>
                <a:spcPts val="360"/>
              </a:spcBef>
              <a:spcAft>
                <a:spcPts val="0"/>
              </a:spcAft>
              <a:buClr>
                <a:srgbClr val="FFAC00"/>
              </a:buClr>
              <a:buSzPts val="1900"/>
              <a:buFont typeface="Lato"/>
              <a:buChar char="●"/>
            </a:pPr>
            <a:endParaRPr lang="en-US" sz="1900" dirty="0">
              <a:latin typeface="Outfit" pitchFamily="2" charset="0"/>
            </a:endParaRPr>
          </a:p>
          <a:p>
            <a:pPr marL="107950" lvl="0" indent="0" algn="l" rtl="0">
              <a:lnSpc>
                <a:spcPct val="100000"/>
              </a:lnSpc>
              <a:spcBef>
                <a:spcPts val="360"/>
              </a:spcBef>
              <a:spcAft>
                <a:spcPts val="0"/>
              </a:spcAft>
              <a:buClr>
                <a:srgbClr val="FFAC00"/>
              </a:buClr>
              <a:buSzPts val="1900"/>
            </a:pPr>
            <a:r>
              <a:rPr lang="en-GB" sz="1600" dirty="0">
                <a:hlinkClick r:id="rId3"/>
              </a:rPr>
              <a:t>Vanitha - Feed Your Way</a:t>
            </a:r>
            <a:endParaRPr lang="en-GB" sz="1900" dirty="0">
              <a:latin typeface="Outfit" pitchFamily="2" charset="0"/>
            </a:endParaRPr>
          </a:p>
          <a:p>
            <a:pPr marL="457200" lvl="0" indent="0" algn="l" rtl="0">
              <a:lnSpc>
                <a:spcPct val="90000"/>
              </a:lnSpc>
              <a:spcBef>
                <a:spcPts val="0"/>
              </a:spcBef>
              <a:spcAft>
                <a:spcPts val="0"/>
              </a:spcAft>
              <a:buNone/>
            </a:pPr>
            <a:endParaRPr sz="1900" dirty="0">
              <a:latin typeface="Outfit" pitchFamily="2" charset="0"/>
            </a:endParaRPr>
          </a:p>
          <a:p>
            <a:pPr marL="457200" lvl="0" indent="0" algn="l" rtl="0">
              <a:lnSpc>
                <a:spcPct val="90000"/>
              </a:lnSpc>
              <a:spcBef>
                <a:spcPts val="0"/>
              </a:spcBef>
              <a:spcAft>
                <a:spcPts val="0"/>
              </a:spcAft>
              <a:buNone/>
            </a:pPr>
            <a:endParaRPr sz="1900" dirty="0">
              <a:latin typeface="Outfit" pitchFamily="2" charset="0"/>
            </a:endParaRPr>
          </a:p>
        </p:txBody>
      </p:sp>
      <p:pic>
        <p:nvPicPr>
          <p:cNvPr id="6" name="Picture 5" descr="A pregnant person holding a baby&#10;&#10;Description automatically generated">
            <a:extLst>
              <a:ext uri="{FF2B5EF4-FFF2-40B4-BE49-F238E27FC236}">
                <a16:creationId xmlns:a16="http://schemas.microsoft.com/office/drawing/2014/main" id="{3EC89E24-96E3-B567-6BB1-E86D3D3E7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545" y="0"/>
            <a:ext cx="5971481" cy="69319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41bb9eeb9a_0_69"/>
          <p:cNvSpPr txBox="1">
            <a:spLocks noGrp="1"/>
          </p:cNvSpPr>
          <p:nvPr>
            <p:ph type="body" idx="2"/>
          </p:nvPr>
        </p:nvSpPr>
        <p:spPr>
          <a:xfrm>
            <a:off x="6532686" y="1071562"/>
            <a:ext cx="5078700" cy="109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r>
              <a:rPr lang="en-US" dirty="0">
                <a:solidFill>
                  <a:srgbClr val="4C1E4F"/>
                </a:solidFill>
                <a:latin typeface="Outfit" pitchFamily="2" charset="0"/>
              </a:rPr>
              <a:t>Meet Clare</a:t>
            </a:r>
            <a:endParaRPr dirty="0">
              <a:solidFill>
                <a:srgbClr val="4C1E4F"/>
              </a:solidFill>
              <a:latin typeface="Outfit" pitchFamily="2" charset="0"/>
            </a:endParaRPr>
          </a:p>
        </p:txBody>
      </p:sp>
      <p:sp>
        <p:nvSpPr>
          <p:cNvPr id="240" name="Google Shape;240;g141bb9eeb9a_0_69"/>
          <p:cNvSpPr txBox="1">
            <a:spLocks noGrp="1"/>
          </p:cNvSpPr>
          <p:nvPr>
            <p:ph type="body" idx="1"/>
          </p:nvPr>
        </p:nvSpPr>
        <p:spPr>
          <a:xfrm>
            <a:off x="5833939" y="447472"/>
            <a:ext cx="6096001" cy="5898078"/>
          </a:xfrm>
          <a:prstGeom prst="rect">
            <a:avLst/>
          </a:prstGeom>
          <a:noFill/>
          <a:ln>
            <a:noFill/>
          </a:ln>
        </p:spPr>
        <p:txBody>
          <a:bodyPr spcFirstLastPara="1" wrap="square" lIns="91425" tIns="45700" rIns="91425" bIns="45700" anchor="t" anchorCtr="0">
            <a:noAutofit/>
          </a:bodyPr>
          <a:lstStyle/>
          <a:p>
            <a:pPr marL="457200" lvl="0" indent="-349250" algn="l" rtl="0">
              <a:lnSpc>
                <a:spcPct val="90000"/>
              </a:lnSpc>
              <a:spcBef>
                <a:spcPts val="0"/>
              </a:spcBef>
              <a:spcAft>
                <a:spcPts val="0"/>
              </a:spcAft>
              <a:buClr>
                <a:srgbClr val="4C1E4F"/>
              </a:buClr>
              <a:buSzPts val="1900"/>
              <a:buChar char="●"/>
            </a:pPr>
            <a:endParaRPr lang="en-US" sz="1900" dirty="0">
              <a:solidFill>
                <a:schemeClr val="bg1"/>
              </a:solidFill>
              <a:latin typeface="Outfit" pitchFamily="2" charset="0"/>
            </a:endParaRPr>
          </a:p>
          <a:p>
            <a:pPr marL="457200" lvl="0" indent="-349250" algn="l" rtl="0">
              <a:lnSpc>
                <a:spcPct val="90000"/>
              </a:lnSpc>
              <a:spcBef>
                <a:spcPts val="0"/>
              </a:spcBef>
              <a:spcAft>
                <a:spcPts val="0"/>
              </a:spcAft>
              <a:buClr>
                <a:srgbClr val="4C1E4F"/>
              </a:buClr>
              <a:buSzPts val="1900"/>
              <a:buChar char="●"/>
            </a:pPr>
            <a:r>
              <a:rPr lang="en-US" sz="3500" dirty="0">
                <a:solidFill>
                  <a:schemeClr val="bg1"/>
                </a:solidFill>
                <a:latin typeface="Outfit" pitchFamily="2" charset="0"/>
              </a:rPr>
              <a:t>Meet </a:t>
            </a:r>
            <a:r>
              <a:rPr lang="en-US" sz="3500" b="1" dirty="0">
                <a:solidFill>
                  <a:srgbClr val="F9B104"/>
                </a:solidFill>
                <a:latin typeface="Outfit" pitchFamily="2" charset="0"/>
              </a:rPr>
              <a:t>Clare</a:t>
            </a:r>
          </a:p>
          <a:p>
            <a:pPr marL="457200" lvl="0" indent="-349250" algn="l" rtl="0">
              <a:lnSpc>
                <a:spcPct val="90000"/>
              </a:lnSpc>
              <a:spcBef>
                <a:spcPts val="0"/>
              </a:spcBef>
              <a:spcAft>
                <a:spcPts val="0"/>
              </a:spcAft>
              <a:buClr>
                <a:srgbClr val="4C1E4F"/>
              </a:buClr>
              <a:buSzPts val="1900"/>
              <a:buChar char="●"/>
            </a:pPr>
            <a:endParaRPr lang="en-US" sz="1900" dirty="0">
              <a:solidFill>
                <a:schemeClr val="bg1"/>
              </a:solidFill>
              <a:latin typeface="Outfit" pitchFamily="2" charset="0"/>
            </a:endParaRPr>
          </a:p>
          <a:p>
            <a:pPr marL="457200" lvl="0" indent="-349250" algn="l" rtl="0">
              <a:lnSpc>
                <a:spcPct val="90000"/>
              </a:lnSpc>
              <a:spcBef>
                <a:spcPts val="0"/>
              </a:spcBef>
              <a:spcAft>
                <a:spcPts val="0"/>
              </a:spcAft>
              <a:buClr>
                <a:srgbClr val="4C1E4F"/>
              </a:buClr>
              <a:buSzPts val="1900"/>
              <a:buChar char="●"/>
            </a:pPr>
            <a:endParaRPr lang="en-US" sz="1900" dirty="0">
              <a:solidFill>
                <a:schemeClr val="bg1"/>
              </a:solidFill>
              <a:latin typeface="Outfit" pitchFamily="2" charset="0"/>
            </a:endParaRPr>
          </a:p>
          <a:p>
            <a:pPr marL="457200" lvl="0" indent="-349250" algn="l" rtl="0">
              <a:lnSpc>
                <a:spcPct val="90000"/>
              </a:lnSpc>
              <a:spcBef>
                <a:spcPts val="0"/>
              </a:spcBef>
              <a:spcAft>
                <a:spcPts val="0"/>
              </a:spcAft>
              <a:buClr>
                <a:srgbClr val="4C1E4F"/>
              </a:buClr>
              <a:buSzPts val="1900"/>
              <a:buChar char="●"/>
            </a:pPr>
            <a:r>
              <a:rPr lang="en-US" sz="1900" dirty="0">
                <a:solidFill>
                  <a:schemeClr val="bg1"/>
                </a:solidFill>
                <a:latin typeface="Outfit" pitchFamily="2" charset="0"/>
              </a:rPr>
              <a:t>Clare is also a mum to two boys: Jack, who was 8, at the time and Oliver, who was 7 months old. </a:t>
            </a:r>
            <a:endParaRPr sz="1900" dirty="0">
              <a:solidFill>
                <a:schemeClr val="bg1"/>
              </a:solidFill>
              <a:latin typeface="Outfit" pitchFamily="2" charset="0"/>
            </a:endParaRPr>
          </a:p>
          <a:p>
            <a:pPr marL="800100" lvl="0" indent="-342900" algn="l" rtl="0">
              <a:lnSpc>
                <a:spcPct val="90000"/>
              </a:lnSpc>
              <a:spcBef>
                <a:spcPts val="0"/>
              </a:spcBef>
              <a:spcAft>
                <a:spcPts val="0"/>
              </a:spcAft>
              <a:buClr>
                <a:srgbClr val="4C1E4F"/>
              </a:buClr>
              <a:buFont typeface="Arial" panose="020B0604020202020204" pitchFamily="34" charset="0"/>
              <a:buChar char="•"/>
            </a:pPr>
            <a:endParaRPr sz="1900" dirty="0">
              <a:solidFill>
                <a:schemeClr val="bg1"/>
              </a:solidFill>
              <a:latin typeface="Outfit" pitchFamily="2" charset="0"/>
            </a:endParaRPr>
          </a:p>
          <a:p>
            <a:pPr marL="457200" lvl="0" indent="-349250" algn="l" rtl="0">
              <a:lnSpc>
                <a:spcPct val="100000"/>
              </a:lnSpc>
              <a:spcBef>
                <a:spcPts val="360"/>
              </a:spcBef>
              <a:spcAft>
                <a:spcPts val="0"/>
              </a:spcAft>
              <a:buClr>
                <a:srgbClr val="4C1E4F"/>
              </a:buClr>
              <a:buSzPts val="1900"/>
              <a:buFont typeface="Lato"/>
              <a:buChar char="●"/>
            </a:pPr>
            <a:r>
              <a:rPr lang="en-US" sz="1900" dirty="0">
                <a:solidFill>
                  <a:schemeClr val="bg1"/>
                </a:solidFill>
                <a:latin typeface="Outfit" pitchFamily="2" charset="0"/>
              </a:rPr>
              <a:t>Having an 8-year-old whilst still breastfeeding meant Clare had to find ways to keep up the activities she enjoyed doing with her eldest whilst also feeding her youngest.  </a:t>
            </a:r>
            <a:endParaRPr sz="1900" dirty="0">
              <a:solidFill>
                <a:schemeClr val="bg1"/>
              </a:solidFill>
              <a:latin typeface="Outfit" pitchFamily="2" charset="0"/>
            </a:endParaRPr>
          </a:p>
          <a:p>
            <a:pPr marL="800100" lvl="0" indent="-342900" algn="l" rtl="0">
              <a:lnSpc>
                <a:spcPct val="90000"/>
              </a:lnSpc>
              <a:spcBef>
                <a:spcPts val="0"/>
              </a:spcBef>
              <a:spcAft>
                <a:spcPts val="0"/>
              </a:spcAft>
              <a:buClr>
                <a:srgbClr val="4C1E4F"/>
              </a:buClr>
              <a:buFont typeface="Arial" panose="020B0604020202020204" pitchFamily="34" charset="0"/>
              <a:buChar char="•"/>
            </a:pPr>
            <a:endParaRPr sz="1900" dirty="0">
              <a:solidFill>
                <a:schemeClr val="bg1"/>
              </a:solidFill>
              <a:latin typeface="Outfit" pitchFamily="2" charset="0"/>
            </a:endParaRPr>
          </a:p>
          <a:p>
            <a:pPr marL="457200" lvl="0" indent="-349250" algn="l" rtl="0">
              <a:lnSpc>
                <a:spcPct val="90000"/>
              </a:lnSpc>
              <a:spcBef>
                <a:spcPts val="0"/>
              </a:spcBef>
              <a:spcAft>
                <a:spcPts val="0"/>
              </a:spcAft>
              <a:buClr>
                <a:srgbClr val="4C1E4F"/>
              </a:buClr>
              <a:buSzPts val="1900"/>
              <a:buChar char="●"/>
            </a:pPr>
            <a:r>
              <a:rPr lang="en-US" sz="1900" dirty="0">
                <a:solidFill>
                  <a:schemeClr val="bg1"/>
                </a:solidFill>
                <a:latin typeface="Outfit" pitchFamily="2" charset="0"/>
              </a:rPr>
              <a:t>Clare often felt the pressure ‘to do it all’ with Jack. She managed to find a balance between staying busy and active all whilst enjoying those precious moments with Oliver.</a:t>
            </a:r>
          </a:p>
          <a:p>
            <a:pPr marL="457200" lvl="0" indent="-349250" algn="l" rtl="0">
              <a:lnSpc>
                <a:spcPct val="90000"/>
              </a:lnSpc>
              <a:spcBef>
                <a:spcPts val="0"/>
              </a:spcBef>
              <a:spcAft>
                <a:spcPts val="0"/>
              </a:spcAft>
              <a:buClr>
                <a:srgbClr val="4C1E4F"/>
              </a:buClr>
              <a:buSzPts val="1900"/>
              <a:buChar char="●"/>
            </a:pPr>
            <a:endParaRPr lang="en-US" sz="1900" dirty="0">
              <a:solidFill>
                <a:schemeClr val="bg1"/>
              </a:solidFill>
              <a:latin typeface="Outfit" pitchFamily="2" charset="0"/>
            </a:endParaRPr>
          </a:p>
          <a:p>
            <a:pPr marL="457200" lvl="0" indent="-349250" algn="l" rtl="0">
              <a:lnSpc>
                <a:spcPct val="90000"/>
              </a:lnSpc>
              <a:spcBef>
                <a:spcPts val="0"/>
              </a:spcBef>
              <a:spcAft>
                <a:spcPts val="0"/>
              </a:spcAft>
              <a:buClr>
                <a:srgbClr val="4C1E4F"/>
              </a:buClr>
              <a:buSzPts val="1900"/>
              <a:buChar char="●"/>
            </a:pPr>
            <a:r>
              <a:rPr lang="en-GB" sz="1600" dirty="0">
                <a:hlinkClick r:id="rId3"/>
              </a:rPr>
              <a:t>Clare - Feed Your Way</a:t>
            </a:r>
            <a:endParaRPr sz="1900" dirty="0">
              <a:solidFill>
                <a:schemeClr val="bg1"/>
              </a:solidFill>
              <a:latin typeface="Outfit" pitchFamily="2" charset="0"/>
            </a:endParaRPr>
          </a:p>
          <a:p>
            <a:pPr marL="457200" lvl="0" indent="0" algn="l" rtl="0">
              <a:lnSpc>
                <a:spcPct val="90000"/>
              </a:lnSpc>
              <a:spcBef>
                <a:spcPts val="0"/>
              </a:spcBef>
              <a:spcAft>
                <a:spcPts val="0"/>
              </a:spcAft>
              <a:buNone/>
            </a:pPr>
            <a:endParaRPr sz="1900" dirty="0">
              <a:solidFill>
                <a:schemeClr val="tx1"/>
              </a:solidFill>
              <a:latin typeface="Outfit" pitchFamily="2" charset="0"/>
            </a:endParaRPr>
          </a:p>
        </p:txBody>
      </p:sp>
      <p:pic>
        <p:nvPicPr>
          <p:cNvPr id="14" name="Picture 13" descr="A person holding a baby&#10;&#10;Description automatically generated">
            <a:extLst>
              <a:ext uri="{FF2B5EF4-FFF2-40B4-BE49-F238E27FC236}">
                <a16:creationId xmlns:a16="http://schemas.microsoft.com/office/drawing/2014/main" id="{E29C8675-FBE7-DCD3-96AA-E926CFA78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2"/>
            <a:ext cx="5833939" cy="68670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41bb9eeb9a_0_91"/>
          <p:cNvSpPr txBox="1">
            <a:spLocks noGrp="1"/>
          </p:cNvSpPr>
          <p:nvPr>
            <p:ph type="body" idx="2"/>
          </p:nvPr>
        </p:nvSpPr>
        <p:spPr>
          <a:xfrm>
            <a:off x="703386" y="986897"/>
            <a:ext cx="5078700" cy="109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r>
              <a:rPr lang="en-US" b="0" dirty="0">
                <a:solidFill>
                  <a:schemeClr val="bg1"/>
                </a:solidFill>
                <a:latin typeface="Outfit" pitchFamily="2" charset="0"/>
              </a:rPr>
              <a:t>Meet </a:t>
            </a:r>
            <a:r>
              <a:rPr lang="en-US" dirty="0">
                <a:latin typeface="Outfit" pitchFamily="2" charset="0"/>
              </a:rPr>
              <a:t>Becca &amp; Georgie</a:t>
            </a:r>
            <a:endParaRPr dirty="0">
              <a:latin typeface="Outfit" pitchFamily="2" charset="0"/>
            </a:endParaRPr>
          </a:p>
        </p:txBody>
      </p:sp>
      <p:sp>
        <p:nvSpPr>
          <p:cNvPr id="264" name="Google Shape;264;g141bb9eeb9a_0_91"/>
          <p:cNvSpPr txBox="1">
            <a:spLocks noGrp="1"/>
          </p:cNvSpPr>
          <p:nvPr>
            <p:ph type="body" idx="1"/>
          </p:nvPr>
        </p:nvSpPr>
        <p:spPr>
          <a:xfrm>
            <a:off x="195943" y="1738917"/>
            <a:ext cx="5780314" cy="4589700"/>
          </a:xfrm>
          <a:prstGeom prst="rect">
            <a:avLst/>
          </a:prstGeom>
          <a:noFill/>
          <a:ln>
            <a:noFill/>
          </a:ln>
        </p:spPr>
        <p:txBody>
          <a:bodyPr spcFirstLastPara="1" wrap="square" lIns="91425" tIns="45700" rIns="91425" bIns="45700" anchor="t" anchorCtr="0">
            <a:noAutofit/>
          </a:bodyPr>
          <a:lstStyle/>
          <a:p>
            <a:pPr marL="457200" lvl="0" indent="-336550" algn="l" rtl="0">
              <a:lnSpc>
                <a:spcPct val="90000"/>
              </a:lnSpc>
              <a:spcBef>
                <a:spcPts val="0"/>
              </a:spcBef>
              <a:spcAft>
                <a:spcPts val="0"/>
              </a:spcAft>
              <a:buClr>
                <a:srgbClr val="FFAC00"/>
              </a:buClr>
              <a:buSzPts val="1700"/>
              <a:buChar char="●"/>
            </a:pPr>
            <a:r>
              <a:rPr lang="en-US" sz="1900" dirty="0">
                <a:latin typeface="Outfit" pitchFamily="2" charset="0"/>
              </a:rPr>
              <a:t>Becca and Georgie live in </a:t>
            </a:r>
            <a:r>
              <a:rPr lang="en-US" sz="1900" b="1" dirty="0">
                <a:latin typeface="Outfit" pitchFamily="2" charset="0"/>
              </a:rPr>
              <a:t>Beeston</a:t>
            </a:r>
            <a:r>
              <a:rPr lang="en-US" sz="1900" dirty="0">
                <a:latin typeface="Outfit" pitchFamily="2" charset="0"/>
              </a:rPr>
              <a:t> with their daughter, Minnie, and son, </a:t>
            </a:r>
            <a:r>
              <a:rPr lang="en-US" sz="1900" dirty="0" err="1">
                <a:latin typeface="Outfit" pitchFamily="2" charset="0"/>
              </a:rPr>
              <a:t>Persey</a:t>
            </a:r>
            <a:r>
              <a:rPr lang="en-US" sz="1900" dirty="0">
                <a:latin typeface="Outfit" pitchFamily="2" charset="0"/>
              </a:rPr>
              <a:t>. Georgie breastfed Minnie until she was 2.5 years old. Becca, spoke about how she returned to work, and continued feeding </a:t>
            </a:r>
            <a:r>
              <a:rPr lang="en-US" sz="1900" dirty="0" err="1">
                <a:latin typeface="Outfit" pitchFamily="2" charset="0"/>
              </a:rPr>
              <a:t>Persey</a:t>
            </a:r>
            <a:r>
              <a:rPr lang="en-US" sz="1900" dirty="0">
                <a:latin typeface="Outfit" pitchFamily="2" charset="0"/>
              </a:rPr>
              <a:t>. </a:t>
            </a:r>
          </a:p>
          <a:p>
            <a:pPr marL="120650" lvl="0" indent="0" algn="l" rtl="0">
              <a:lnSpc>
                <a:spcPct val="90000"/>
              </a:lnSpc>
              <a:spcBef>
                <a:spcPts val="0"/>
              </a:spcBef>
              <a:spcAft>
                <a:spcPts val="0"/>
              </a:spcAft>
              <a:buClr>
                <a:srgbClr val="FFAC00"/>
              </a:buClr>
              <a:buSzPts val="1700"/>
            </a:pPr>
            <a:endParaRPr sz="1900" dirty="0">
              <a:latin typeface="Outfit" pitchFamily="2" charset="0"/>
            </a:endParaRPr>
          </a:p>
          <a:p>
            <a:pPr marL="457200" lvl="0" indent="-336550" algn="l" rtl="0">
              <a:lnSpc>
                <a:spcPct val="100000"/>
              </a:lnSpc>
              <a:spcBef>
                <a:spcPts val="360"/>
              </a:spcBef>
              <a:spcAft>
                <a:spcPts val="0"/>
              </a:spcAft>
              <a:buClr>
                <a:srgbClr val="FFAC00"/>
              </a:buClr>
              <a:buSzPts val="1700"/>
              <a:buFont typeface="Lato"/>
              <a:buChar char="●"/>
            </a:pPr>
            <a:r>
              <a:rPr lang="en-US" sz="1900" dirty="0">
                <a:latin typeface="Outfit" pitchFamily="2" charset="0"/>
              </a:rPr>
              <a:t>Becca shared that having a supportive partner helped her to prepare.</a:t>
            </a:r>
          </a:p>
          <a:p>
            <a:pPr marL="120650" lvl="0" indent="0" algn="l" rtl="0">
              <a:lnSpc>
                <a:spcPct val="100000"/>
              </a:lnSpc>
              <a:spcBef>
                <a:spcPts val="360"/>
              </a:spcBef>
              <a:spcAft>
                <a:spcPts val="0"/>
              </a:spcAft>
              <a:buClr>
                <a:srgbClr val="FFAC00"/>
              </a:buClr>
              <a:buSzPts val="1700"/>
            </a:pPr>
            <a:endParaRPr sz="1900" dirty="0">
              <a:latin typeface="Outfit" pitchFamily="2" charset="0"/>
            </a:endParaRPr>
          </a:p>
          <a:p>
            <a:pPr marL="457200" lvl="0" indent="-336550" algn="l" rtl="0">
              <a:lnSpc>
                <a:spcPct val="100000"/>
              </a:lnSpc>
              <a:spcBef>
                <a:spcPts val="360"/>
              </a:spcBef>
              <a:spcAft>
                <a:spcPts val="0"/>
              </a:spcAft>
              <a:buClr>
                <a:srgbClr val="FFAC00"/>
              </a:buClr>
              <a:buSzPts val="1700"/>
              <a:buChar char="●"/>
            </a:pPr>
            <a:r>
              <a:rPr lang="en-US" sz="1900" dirty="0">
                <a:latin typeface="Outfit" pitchFamily="2" charset="0"/>
              </a:rPr>
              <a:t>Both found the first 6-8 weeks extremely challenging, which they had not necessarily expected. They wanted to tell parents that it can get better and easier. </a:t>
            </a:r>
          </a:p>
          <a:p>
            <a:pPr marL="457200" lvl="0" indent="-336550" algn="l" rtl="0">
              <a:lnSpc>
                <a:spcPct val="100000"/>
              </a:lnSpc>
              <a:spcBef>
                <a:spcPts val="360"/>
              </a:spcBef>
              <a:spcAft>
                <a:spcPts val="0"/>
              </a:spcAft>
              <a:buClr>
                <a:srgbClr val="FFAC00"/>
              </a:buClr>
              <a:buSzPts val="1700"/>
              <a:buChar char="●"/>
            </a:pPr>
            <a:endParaRPr lang="en-US" sz="1900" dirty="0">
              <a:latin typeface="Outfit" pitchFamily="2" charset="0"/>
            </a:endParaRPr>
          </a:p>
          <a:p>
            <a:pPr marL="120650" lvl="0" indent="0" algn="l" rtl="0">
              <a:lnSpc>
                <a:spcPct val="100000"/>
              </a:lnSpc>
              <a:spcBef>
                <a:spcPts val="360"/>
              </a:spcBef>
              <a:spcAft>
                <a:spcPts val="0"/>
              </a:spcAft>
              <a:buClr>
                <a:srgbClr val="FFAC00"/>
              </a:buClr>
              <a:buSzPts val="1700"/>
            </a:pPr>
            <a:r>
              <a:rPr lang="en-GB" sz="1600" dirty="0">
                <a:hlinkClick r:id="rId3"/>
              </a:rPr>
              <a:t>Becca &amp; Georgie - Feed Your Way</a:t>
            </a:r>
            <a:endParaRPr sz="1900" dirty="0">
              <a:latin typeface="Outfit" pitchFamily="2" charset="0"/>
            </a:endParaRPr>
          </a:p>
          <a:p>
            <a:pPr marL="457200" lvl="0" indent="0" algn="l" rtl="0">
              <a:lnSpc>
                <a:spcPct val="90000"/>
              </a:lnSpc>
              <a:spcBef>
                <a:spcPts val="0"/>
              </a:spcBef>
              <a:spcAft>
                <a:spcPts val="0"/>
              </a:spcAft>
              <a:buNone/>
            </a:pPr>
            <a:endParaRPr sz="1900" dirty="0">
              <a:latin typeface="Outfit" pitchFamily="2" charset="0"/>
            </a:endParaRPr>
          </a:p>
          <a:p>
            <a:pPr marL="457200" lvl="0" indent="0" algn="l" rtl="0">
              <a:lnSpc>
                <a:spcPct val="90000"/>
              </a:lnSpc>
              <a:spcBef>
                <a:spcPts val="0"/>
              </a:spcBef>
              <a:spcAft>
                <a:spcPts val="0"/>
              </a:spcAft>
              <a:buNone/>
            </a:pPr>
            <a:endParaRPr sz="1900" dirty="0">
              <a:latin typeface="Outfit" pitchFamily="2" charset="0"/>
            </a:endParaRPr>
          </a:p>
          <a:p>
            <a:pPr marL="457200" lvl="0" indent="0" algn="l" rtl="0">
              <a:lnSpc>
                <a:spcPct val="90000"/>
              </a:lnSpc>
              <a:spcBef>
                <a:spcPts val="0"/>
              </a:spcBef>
              <a:spcAft>
                <a:spcPts val="0"/>
              </a:spcAft>
              <a:buNone/>
            </a:pPr>
            <a:endParaRPr sz="1900" dirty="0">
              <a:latin typeface="Outfit" pitchFamily="2" charset="0"/>
            </a:endParaRPr>
          </a:p>
        </p:txBody>
      </p:sp>
      <p:pic>
        <p:nvPicPr>
          <p:cNvPr id="6" name="Picture 5" descr="A person holding a baby&#10;&#10;Description automatically generated">
            <a:extLst>
              <a:ext uri="{FF2B5EF4-FFF2-40B4-BE49-F238E27FC236}">
                <a16:creationId xmlns:a16="http://schemas.microsoft.com/office/drawing/2014/main" id="{EB3837C0-08E4-CAD0-44B2-0076421D3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745" y="-1"/>
            <a:ext cx="5976255" cy="68580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41bb9eeb9a_0_113"/>
          <p:cNvSpPr txBox="1">
            <a:spLocks noGrp="1"/>
          </p:cNvSpPr>
          <p:nvPr>
            <p:ph type="body" idx="2"/>
          </p:nvPr>
        </p:nvSpPr>
        <p:spPr>
          <a:xfrm>
            <a:off x="703386" y="757646"/>
            <a:ext cx="5078700" cy="7837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r>
              <a:rPr lang="en-US" b="0" dirty="0">
                <a:solidFill>
                  <a:schemeClr val="bg1"/>
                </a:solidFill>
                <a:latin typeface="Outfit" pitchFamily="2" charset="0"/>
              </a:rPr>
              <a:t>Meet </a:t>
            </a:r>
            <a:r>
              <a:rPr lang="en-US" dirty="0">
                <a:latin typeface="Outfit" pitchFamily="2" charset="0"/>
              </a:rPr>
              <a:t>Eleanor &amp; Iain</a:t>
            </a:r>
            <a:endParaRPr dirty="0">
              <a:latin typeface="Outfit" pitchFamily="2" charset="0"/>
            </a:endParaRPr>
          </a:p>
        </p:txBody>
      </p:sp>
      <p:sp>
        <p:nvSpPr>
          <p:cNvPr id="288" name="Google Shape;288;g141bb9eeb9a_0_113"/>
          <p:cNvSpPr txBox="1">
            <a:spLocks noGrp="1"/>
          </p:cNvSpPr>
          <p:nvPr>
            <p:ph type="body" idx="1"/>
          </p:nvPr>
        </p:nvSpPr>
        <p:spPr>
          <a:xfrm>
            <a:off x="182880" y="1410789"/>
            <a:ext cx="6035040" cy="4794068"/>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Clr>
                <a:srgbClr val="FFAC00"/>
              </a:buClr>
              <a:buSzPts val="1800"/>
              <a:buFont typeface="Lato"/>
              <a:buChar char="●"/>
            </a:pPr>
            <a:r>
              <a:rPr lang="en-US" sz="1800" dirty="0">
                <a:latin typeface="Outfit" pitchFamily="2" charset="0"/>
              </a:rPr>
              <a:t>Eleanor and Iain have three daughters: Chloe, and twin girls, Abigail and Naomi. </a:t>
            </a:r>
            <a:endParaRPr sz="1800" dirty="0">
              <a:latin typeface="Outfit" pitchFamily="2" charset="0"/>
            </a:endParaRPr>
          </a:p>
          <a:p>
            <a:pPr marL="457200" lvl="0" indent="0" algn="l" rtl="0">
              <a:lnSpc>
                <a:spcPct val="100000"/>
              </a:lnSpc>
              <a:spcBef>
                <a:spcPts val="360"/>
              </a:spcBef>
              <a:spcAft>
                <a:spcPts val="0"/>
              </a:spcAft>
              <a:buClr>
                <a:srgbClr val="FFAC00"/>
              </a:buClr>
              <a:buNone/>
            </a:pPr>
            <a:endParaRPr sz="1800" dirty="0">
              <a:latin typeface="Outfit" pitchFamily="2" charset="0"/>
            </a:endParaRPr>
          </a:p>
          <a:p>
            <a:pPr marL="457200" lvl="0" indent="-342900" algn="l" rtl="0">
              <a:lnSpc>
                <a:spcPct val="100000"/>
              </a:lnSpc>
              <a:spcBef>
                <a:spcPts val="360"/>
              </a:spcBef>
              <a:spcAft>
                <a:spcPts val="0"/>
              </a:spcAft>
              <a:buClr>
                <a:srgbClr val="FFAC00"/>
              </a:buClr>
              <a:buSzPts val="1800"/>
              <a:buFont typeface="Lato"/>
              <a:buChar char="●"/>
            </a:pPr>
            <a:r>
              <a:rPr lang="en-US" sz="1800" dirty="0">
                <a:latin typeface="Outfit" pitchFamily="2" charset="0"/>
              </a:rPr>
              <a:t>Eleanor experienced a few challenges but managed to feed her first until she was 19-months. At the time she was still tandem feeding her then 22-month-old twins. </a:t>
            </a:r>
            <a:endParaRPr sz="1800" dirty="0">
              <a:latin typeface="Outfit" pitchFamily="2" charset="0"/>
            </a:endParaRPr>
          </a:p>
          <a:p>
            <a:pPr marL="457200" lvl="0" indent="0" algn="l" rtl="0">
              <a:lnSpc>
                <a:spcPct val="100000"/>
              </a:lnSpc>
              <a:spcBef>
                <a:spcPts val="360"/>
              </a:spcBef>
              <a:spcAft>
                <a:spcPts val="0"/>
              </a:spcAft>
              <a:buClr>
                <a:srgbClr val="FFAC00"/>
              </a:buClr>
              <a:buNone/>
            </a:pPr>
            <a:endParaRPr sz="1800" dirty="0">
              <a:latin typeface="Outfit" pitchFamily="2" charset="0"/>
            </a:endParaRPr>
          </a:p>
          <a:p>
            <a:pPr marL="457200" lvl="0" indent="-342900" algn="l" rtl="0">
              <a:lnSpc>
                <a:spcPct val="100000"/>
              </a:lnSpc>
              <a:spcBef>
                <a:spcPts val="360"/>
              </a:spcBef>
              <a:spcAft>
                <a:spcPts val="0"/>
              </a:spcAft>
              <a:buClr>
                <a:srgbClr val="FFAC00"/>
              </a:buClr>
              <a:buSzPts val="1800"/>
              <a:buFont typeface="Lato"/>
              <a:buChar char="●"/>
            </a:pPr>
            <a:r>
              <a:rPr lang="en-US" sz="1800" dirty="0">
                <a:latin typeface="Outfit" pitchFamily="2" charset="0"/>
              </a:rPr>
              <a:t>Iain has been Eleanor’s biggest supporter and an integral part of her journey. He helped with breastfeeding research, cooking, household chores. Iain wanted to share that breastfeeding should involve many more people than just the breastfeeding parent and child. </a:t>
            </a:r>
          </a:p>
          <a:p>
            <a:pPr marL="457200" lvl="0" indent="-342900" algn="l" rtl="0">
              <a:lnSpc>
                <a:spcPct val="100000"/>
              </a:lnSpc>
              <a:spcBef>
                <a:spcPts val="360"/>
              </a:spcBef>
              <a:spcAft>
                <a:spcPts val="0"/>
              </a:spcAft>
              <a:buClr>
                <a:srgbClr val="FFAC00"/>
              </a:buClr>
              <a:buSzPts val="1800"/>
              <a:buFont typeface="Lato"/>
              <a:buChar char="●"/>
            </a:pPr>
            <a:endParaRPr lang="en-US" sz="1800" dirty="0">
              <a:latin typeface="Outfit" pitchFamily="2" charset="0"/>
            </a:endParaRPr>
          </a:p>
          <a:p>
            <a:pPr marL="114300" lvl="0" indent="0" algn="l" rtl="0">
              <a:lnSpc>
                <a:spcPct val="100000"/>
              </a:lnSpc>
              <a:spcBef>
                <a:spcPts val="360"/>
              </a:spcBef>
              <a:spcAft>
                <a:spcPts val="0"/>
              </a:spcAft>
              <a:buClr>
                <a:srgbClr val="FFAC00"/>
              </a:buClr>
              <a:buSzPts val="1800"/>
            </a:pPr>
            <a:r>
              <a:rPr lang="en-GB" sz="1600" dirty="0">
                <a:hlinkClick r:id="rId3"/>
              </a:rPr>
              <a:t>Eleanor &amp; Iain - Feed Your Way</a:t>
            </a:r>
            <a:endParaRPr sz="1800" dirty="0">
              <a:latin typeface="Outfit" pitchFamily="2" charset="0"/>
            </a:endParaRPr>
          </a:p>
          <a:p>
            <a:pPr marL="0" lvl="0" indent="0" algn="l" rtl="0">
              <a:lnSpc>
                <a:spcPct val="100000"/>
              </a:lnSpc>
              <a:spcBef>
                <a:spcPts val="360"/>
              </a:spcBef>
              <a:spcAft>
                <a:spcPts val="0"/>
              </a:spcAft>
              <a:buNone/>
            </a:pPr>
            <a:endParaRPr sz="1800" dirty="0">
              <a:latin typeface="Outfit" pitchFamily="2" charset="0"/>
            </a:endParaRPr>
          </a:p>
          <a:p>
            <a:pPr marL="457200" lvl="0" indent="0" algn="l" rtl="0">
              <a:lnSpc>
                <a:spcPct val="90000"/>
              </a:lnSpc>
              <a:spcBef>
                <a:spcPts val="0"/>
              </a:spcBef>
              <a:spcAft>
                <a:spcPts val="0"/>
              </a:spcAft>
              <a:buNone/>
            </a:pPr>
            <a:endParaRPr sz="1800" dirty="0">
              <a:latin typeface="Outfit" pitchFamily="2" charset="0"/>
            </a:endParaRPr>
          </a:p>
          <a:p>
            <a:pPr marL="457200" lvl="0" indent="0" algn="l" rtl="0">
              <a:lnSpc>
                <a:spcPct val="90000"/>
              </a:lnSpc>
              <a:spcBef>
                <a:spcPts val="0"/>
              </a:spcBef>
              <a:spcAft>
                <a:spcPts val="0"/>
              </a:spcAft>
              <a:buNone/>
            </a:pPr>
            <a:endParaRPr sz="1800" dirty="0">
              <a:latin typeface="Outfit" pitchFamily="2" charset="0"/>
            </a:endParaRPr>
          </a:p>
          <a:p>
            <a:pPr marL="457200" lvl="0" indent="0" algn="l" rtl="0">
              <a:lnSpc>
                <a:spcPct val="90000"/>
              </a:lnSpc>
              <a:spcBef>
                <a:spcPts val="0"/>
              </a:spcBef>
              <a:spcAft>
                <a:spcPts val="0"/>
              </a:spcAft>
              <a:buNone/>
            </a:pPr>
            <a:endParaRPr sz="1800" dirty="0">
              <a:latin typeface="Outfit" pitchFamily="2" charset="0"/>
            </a:endParaRPr>
          </a:p>
        </p:txBody>
      </p:sp>
      <p:pic>
        <p:nvPicPr>
          <p:cNvPr id="6" name="Picture 5" descr="A person and person sitting on a couch with two children&#10;&#10;Description automatically generated">
            <a:extLst>
              <a:ext uri="{FF2B5EF4-FFF2-40B4-BE49-F238E27FC236}">
                <a16:creationId xmlns:a16="http://schemas.microsoft.com/office/drawing/2014/main" id="{BAAE312A-92C2-770B-2246-8022DE469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213" y="0"/>
            <a:ext cx="5861787"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41bb9eeb9a_0_102"/>
          <p:cNvSpPr txBox="1">
            <a:spLocks noGrp="1"/>
          </p:cNvSpPr>
          <p:nvPr>
            <p:ph type="body" idx="2"/>
          </p:nvPr>
        </p:nvSpPr>
        <p:spPr>
          <a:xfrm>
            <a:off x="703386" y="1071562"/>
            <a:ext cx="5078700" cy="109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r>
              <a:rPr lang="en-US" b="0" dirty="0">
                <a:solidFill>
                  <a:schemeClr val="bg1"/>
                </a:solidFill>
                <a:latin typeface="Lato" panose="020F0502020204030203" pitchFamily="34" charset="77"/>
              </a:rPr>
              <a:t>Meet </a:t>
            </a:r>
            <a:r>
              <a:rPr lang="en-US" dirty="0">
                <a:latin typeface="Outfit"/>
              </a:rPr>
              <a:t>Robyn</a:t>
            </a:r>
            <a:endParaRPr dirty="0">
              <a:latin typeface="Outfit"/>
            </a:endParaRPr>
          </a:p>
        </p:txBody>
      </p:sp>
      <p:sp>
        <p:nvSpPr>
          <p:cNvPr id="276" name="Google Shape;276;g141bb9eeb9a_0_102"/>
          <p:cNvSpPr txBox="1">
            <a:spLocks noGrp="1"/>
          </p:cNvSpPr>
          <p:nvPr>
            <p:ph type="body" idx="1"/>
          </p:nvPr>
        </p:nvSpPr>
        <p:spPr>
          <a:xfrm>
            <a:off x="235132" y="1755850"/>
            <a:ext cx="6008914" cy="458970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360"/>
              </a:spcBef>
              <a:spcAft>
                <a:spcPts val="0"/>
              </a:spcAft>
              <a:buClr>
                <a:srgbClr val="FFAC00"/>
              </a:buClr>
              <a:buSzPts val="1900"/>
              <a:buFont typeface="Lato"/>
              <a:buChar char="●"/>
            </a:pPr>
            <a:r>
              <a:rPr lang="en-US" sz="1900" dirty="0"/>
              <a:t>Robyn is a mother of 2 and fed her then 13-month-old son, Oakley.  </a:t>
            </a:r>
            <a:endParaRPr sz="1900" dirty="0"/>
          </a:p>
          <a:p>
            <a:pPr marL="457200" lvl="0" indent="0" algn="l" rtl="0">
              <a:lnSpc>
                <a:spcPct val="100000"/>
              </a:lnSpc>
              <a:spcBef>
                <a:spcPts val="360"/>
              </a:spcBef>
              <a:spcAft>
                <a:spcPts val="0"/>
              </a:spcAft>
              <a:buClr>
                <a:srgbClr val="FFAC00"/>
              </a:buClr>
              <a:buNone/>
            </a:pPr>
            <a:endParaRPr sz="1900" dirty="0"/>
          </a:p>
          <a:p>
            <a:pPr marL="457200" lvl="0" indent="-349250" algn="l" rtl="0">
              <a:lnSpc>
                <a:spcPct val="100000"/>
              </a:lnSpc>
              <a:spcBef>
                <a:spcPts val="360"/>
              </a:spcBef>
              <a:spcAft>
                <a:spcPts val="0"/>
              </a:spcAft>
              <a:buClr>
                <a:srgbClr val="FFAC00"/>
              </a:buClr>
              <a:buSzPts val="1900"/>
              <a:buFont typeface="Lato"/>
              <a:buChar char="●"/>
            </a:pPr>
            <a:r>
              <a:rPr lang="en-US" sz="1900" dirty="0"/>
              <a:t>Robyn is a healthcare professional. She expresses at work. She tandem-fed both of her children when Oakley was born. </a:t>
            </a:r>
            <a:endParaRPr sz="1900" dirty="0"/>
          </a:p>
          <a:p>
            <a:pPr marL="457200" lvl="0" indent="0" algn="l" rtl="0">
              <a:lnSpc>
                <a:spcPct val="100000"/>
              </a:lnSpc>
              <a:spcBef>
                <a:spcPts val="360"/>
              </a:spcBef>
              <a:spcAft>
                <a:spcPts val="0"/>
              </a:spcAft>
              <a:buClr>
                <a:srgbClr val="FFAC00"/>
              </a:buClr>
              <a:buNone/>
            </a:pPr>
            <a:endParaRPr sz="1900" dirty="0">
              <a:latin typeface="Outfit"/>
            </a:endParaRPr>
          </a:p>
          <a:p>
            <a:pPr marL="457200" lvl="0" indent="-349250" algn="l" rtl="0">
              <a:lnSpc>
                <a:spcPct val="100000"/>
              </a:lnSpc>
              <a:spcBef>
                <a:spcPts val="360"/>
              </a:spcBef>
              <a:spcAft>
                <a:spcPts val="0"/>
              </a:spcAft>
              <a:buClr>
                <a:srgbClr val="FFAC00"/>
              </a:buClr>
              <a:buSzPts val="1900"/>
              <a:buFont typeface="Lato"/>
              <a:buChar char="●"/>
            </a:pPr>
            <a:r>
              <a:rPr lang="en-US" sz="1900" dirty="0"/>
              <a:t>At first, Robyn was nervous about feeding her older daughter in public. She got a lot of support from her sister, who breastfed all 5 of her children. </a:t>
            </a:r>
          </a:p>
          <a:p>
            <a:pPr marL="457200" lvl="0" indent="-349250" algn="l" rtl="0">
              <a:lnSpc>
                <a:spcPct val="100000"/>
              </a:lnSpc>
              <a:spcBef>
                <a:spcPts val="360"/>
              </a:spcBef>
              <a:spcAft>
                <a:spcPts val="0"/>
              </a:spcAft>
              <a:buClr>
                <a:srgbClr val="FFAC00"/>
              </a:buClr>
              <a:buSzPts val="1900"/>
              <a:buFont typeface="Lato"/>
              <a:buChar char="●"/>
            </a:pPr>
            <a:endParaRPr lang="en-US" sz="1900" dirty="0"/>
          </a:p>
          <a:p>
            <a:pPr marL="107950" lvl="0" indent="0" algn="l" rtl="0">
              <a:lnSpc>
                <a:spcPct val="100000"/>
              </a:lnSpc>
              <a:spcBef>
                <a:spcPts val="360"/>
              </a:spcBef>
              <a:spcAft>
                <a:spcPts val="0"/>
              </a:spcAft>
              <a:buClr>
                <a:srgbClr val="FFAC00"/>
              </a:buClr>
              <a:buSzPts val="1900"/>
            </a:pPr>
            <a:r>
              <a:rPr lang="en-GB" sz="1600" dirty="0">
                <a:hlinkClick r:id="rId3"/>
              </a:rPr>
              <a:t>Robyn - Feed Your Way</a:t>
            </a:r>
            <a:endParaRPr sz="1900" dirty="0"/>
          </a:p>
          <a:p>
            <a:pPr marL="0" lvl="0" indent="0" algn="l" rtl="0">
              <a:lnSpc>
                <a:spcPct val="100000"/>
              </a:lnSpc>
              <a:spcBef>
                <a:spcPts val="360"/>
              </a:spcBef>
              <a:spcAft>
                <a:spcPts val="0"/>
              </a:spcAft>
              <a:buNone/>
            </a:pPr>
            <a:endParaRPr sz="1900" dirty="0"/>
          </a:p>
          <a:p>
            <a:pPr marL="457200" lvl="0" indent="0" algn="l" rtl="0">
              <a:lnSpc>
                <a:spcPct val="90000"/>
              </a:lnSpc>
              <a:spcBef>
                <a:spcPts val="0"/>
              </a:spcBef>
              <a:spcAft>
                <a:spcPts val="0"/>
              </a:spcAft>
              <a:buNone/>
            </a:pPr>
            <a:endParaRPr sz="1700" dirty="0"/>
          </a:p>
          <a:p>
            <a:pPr marL="457200" lvl="0" indent="0" algn="l" rtl="0">
              <a:lnSpc>
                <a:spcPct val="90000"/>
              </a:lnSpc>
              <a:spcBef>
                <a:spcPts val="0"/>
              </a:spcBef>
              <a:spcAft>
                <a:spcPts val="0"/>
              </a:spcAft>
              <a:buNone/>
            </a:pPr>
            <a:endParaRPr sz="1700" dirty="0"/>
          </a:p>
          <a:p>
            <a:pPr marL="457200" lvl="0" indent="0" algn="l" rtl="0">
              <a:lnSpc>
                <a:spcPct val="90000"/>
              </a:lnSpc>
              <a:spcBef>
                <a:spcPts val="0"/>
              </a:spcBef>
              <a:spcAft>
                <a:spcPts val="0"/>
              </a:spcAft>
              <a:buNone/>
            </a:pPr>
            <a:endParaRPr sz="1700" dirty="0"/>
          </a:p>
        </p:txBody>
      </p:sp>
      <p:pic>
        <p:nvPicPr>
          <p:cNvPr id="6" name="Picture 5" descr="A person holding a baby and a person playing with a baby&#10;&#10;Description automatically generated">
            <a:extLst>
              <a:ext uri="{FF2B5EF4-FFF2-40B4-BE49-F238E27FC236}">
                <a16:creationId xmlns:a16="http://schemas.microsoft.com/office/drawing/2014/main" id="{7422FC59-26EA-60DA-4245-0ED665DC9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916" y="0"/>
            <a:ext cx="5782084" cy="67578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g141bb9eeb9a_0_152"/>
          <p:cNvSpPr txBox="1">
            <a:spLocks noGrp="1"/>
          </p:cNvSpPr>
          <p:nvPr>
            <p:ph type="body" idx="2"/>
          </p:nvPr>
        </p:nvSpPr>
        <p:spPr>
          <a:xfrm>
            <a:off x="703374" y="1071550"/>
            <a:ext cx="3402600" cy="4589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5500"/>
              <a:buNone/>
            </a:pPr>
            <a:r>
              <a:rPr lang="en-US" sz="3500" dirty="0">
                <a:latin typeface="Outfit" pitchFamily="2" charset="0"/>
              </a:rPr>
              <a:t>Citywide Photocall</a:t>
            </a:r>
            <a:endParaRPr sz="3500" dirty="0">
              <a:latin typeface="Outfit" pitchFamily="2" charset="0"/>
            </a:endParaRPr>
          </a:p>
          <a:p>
            <a:pPr marL="0" lvl="0" indent="0" algn="l" rtl="0">
              <a:lnSpc>
                <a:spcPct val="90000"/>
              </a:lnSpc>
              <a:spcBef>
                <a:spcPts val="0"/>
              </a:spcBef>
              <a:spcAft>
                <a:spcPts val="0"/>
              </a:spcAft>
              <a:buClr>
                <a:srgbClr val="F9B104"/>
              </a:buClr>
              <a:buSzPts val="5500"/>
              <a:buNone/>
            </a:pPr>
            <a:endParaRPr sz="4500" dirty="0">
              <a:latin typeface="Outfit" pitchFamily="2" charset="0"/>
            </a:endParaRPr>
          </a:p>
        </p:txBody>
      </p:sp>
      <p:pic>
        <p:nvPicPr>
          <p:cNvPr id="7" name="Picture 6" descr="A group of people sitting on a bus&#10;&#10;Description automatically generated with medium confidence">
            <a:extLst>
              <a:ext uri="{FF2B5EF4-FFF2-40B4-BE49-F238E27FC236}">
                <a16:creationId xmlns:a16="http://schemas.microsoft.com/office/drawing/2014/main" id="{54FD076A-ABE3-4AE6-8600-B6CF71373C7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56100" y="3376654"/>
            <a:ext cx="3447303" cy="2299503"/>
          </a:xfrm>
          <a:prstGeom prst="rect">
            <a:avLst/>
          </a:prstGeom>
        </p:spPr>
      </p:pic>
      <p:pic>
        <p:nvPicPr>
          <p:cNvPr id="8" name="Picture 7" descr="A person holding a baby&#10;&#10;Description automatically generated with low confidence">
            <a:extLst>
              <a:ext uri="{FF2B5EF4-FFF2-40B4-BE49-F238E27FC236}">
                <a16:creationId xmlns:a16="http://schemas.microsoft.com/office/drawing/2014/main" id="{A8394162-825F-4B83-97D4-DA4E1141FEE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53529" y="813846"/>
            <a:ext cx="3447303" cy="2299503"/>
          </a:xfrm>
          <a:prstGeom prst="rect">
            <a:avLst/>
          </a:prstGeom>
        </p:spPr>
      </p:pic>
      <p:pic>
        <p:nvPicPr>
          <p:cNvPr id="9" name="Picture 8" descr="A group of people sitting on a bench in front of a statue&#10;&#10;Description automatically generated">
            <a:extLst>
              <a:ext uri="{FF2B5EF4-FFF2-40B4-BE49-F238E27FC236}">
                <a16:creationId xmlns:a16="http://schemas.microsoft.com/office/drawing/2014/main" id="{4800C0F4-FFD5-4EA1-8C1B-9F2391A3A11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6172" y="3376654"/>
            <a:ext cx="3447303" cy="2299503"/>
          </a:xfrm>
          <a:prstGeom prst="rect">
            <a:avLst/>
          </a:prstGeom>
        </p:spPr>
      </p:pic>
      <p:pic>
        <p:nvPicPr>
          <p:cNvPr id="12" name="Picture 11">
            <a:extLst>
              <a:ext uri="{FF2B5EF4-FFF2-40B4-BE49-F238E27FC236}">
                <a16:creationId xmlns:a16="http://schemas.microsoft.com/office/drawing/2014/main" id="{6F3A75DF-5896-4DCA-AEC0-252489B247A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053529" y="3376654"/>
            <a:ext cx="3447303" cy="2299538"/>
          </a:xfrm>
          <a:prstGeom prst="rect">
            <a:avLst/>
          </a:prstGeom>
        </p:spPr>
      </p:pic>
      <p:pic>
        <p:nvPicPr>
          <p:cNvPr id="13" name="Picture 12" descr="A person sitting on a chair&#10;&#10;Description automatically generated with low confidence">
            <a:extLst>
              <a:ext uri="{FF2B5EF4-FFF2-40B4-BE49-F238E27FC236}">
                <a16:creationId xmlns:a16="http://schemas.microsoft.com/office/drawing/2014/main" id="{80DDAE3D-D7BD-40BB-B658-94FEFA2E3B2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56100" y="799957"/>
            <a:ext cx="3447355" cy="22995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CAD9824-921A-49B3-996F-FEE168F61046}"/>
              </a:ext>
            </a:extLst>
          </p:cNvPr>
          <p:cNvSpPr>
            <a:spLocks noGrp="1"/>
          </p:cNvSpPr>
          <p:nvPr>
            <p:ph type="body" sz="quarter" idx="11"/>
          </p:nvPr>
        </p:nvSpPr>
        <p:spPr>
          <a:xfrm>
            <a:off x="219860" y="1606731"/>
            <a:ext cx="5665320" cy="4963886"/>
          </a:xfrm>
        </p:spPr>
        <p:txBody>
          <a:bodyPr>
            <a:noAutofit/>
          </a:bodyPr>
          <a:lstStyle/>
          <a:p>
            <a:r>
              <a:rPr lang="en-GB" sz="2500" b="1" dirty="0">
                <a:solidFill>
                  <a:srgbClr val="4C1E4F"/>
                </a:solidFill>
                <a:latin typeface="Outfit Light" pitchFamily="2" charset="0"/>
                <a:ea typeface="Lato" panose="020F0502020204030203" pitchFamily="34" charset="0"/>
                <a:cs typeface="Lato" panose="020F0502020204030203" pitchFamily="34" charset="0"/>
              </a:rPr>
              <a:t>A hub of evidence-based resources that include: </a:t>
            </a:r>
          </a:p>
          <a:p>
            <a:pPr marL="342900" indent="-342900">
              <a:buFont typeface="Arial" panose="020B0604020202020204" pitchFamily="34" charset="0"/>
              <a:buChar char="•"/>
            </a:pPr>
            <a:r>
              <a:rPr lang="en-GB" sz="2500" b="1" dirty="0">
                <a:solidFill>
                  <a:srgbClr val="4C1E4F"/>
                </a:solidFill>
                <a:latin typeface="Outfit Light" pitchFamily="2" charset="0"/>
                <a:ea typeface="Lato" panose="020F0502020204030203" pitchFamily="34" charset="0"/>
                <a:cs typeface="Lato" panose="020F0502020204030203" pitchFamily="34" charset="0"/>
              </a:rPr>
              <a:t>Case studies - photography &amp; videos</a:t>
            </a:r>
          </a:p>
          <a:p>
            <a:pPr marL="342900" indent="-342900">
              <a:buFont typeface="Arial" panose="020B0604020202020204" pitchFamily="34" charset="0"/>
              <a:buChar char="•"/>
            </a:pPr>
            <a:endParaRPr lang="en-GB" sz="2500" b="1" dirty="0">
              <a:solidFill>
                <a:srgbClr val="4C1E4F"/>
              </a:solidFill>
              <a:latin typeface="Outfit Light" pitchFamily="2"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500" b="1" dirty="0">
                <a:solidFill>
                  <a:srgbClr val="4C1E4F"/>
                </a:solidFill>
                <a:latin typeface="Outfit Light" pitchFamily="2" charset="0"/>
                <a:ea typeface="Lato" panose="020F0502020204030203" pitchFamily="34" charset="0"/>
                <a:cs typeface="Lato" panose="020F0502020204030203" pitchFamily="34" charset="0"/>
              </a:rPr>
              <a:t>Signposting to local support services</a:t>
            </a:r>
          </a:p>
          <a:p>
            <a:pPr marL="342900" indent="-342900">
              <a:buFont typeface="Arial" panose="020B0604020202020204" pitchFamily="34" charset="0"/>
              <a:buChar char="•"/>
            </a:pPr>
            <a:endParaRPr lang="en-GB" sz="2500" b="1" dirty="0">
              <a:solidFill>
                <a:srgbClr val="4C1E4F"/>
              </a:solidFill>
              <a:latin typeface="Outfit Light" pitchFamily="2"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500" b="1" dirty="0">
                <a:solidFill>
                  <a:srgbClr val="4C1E4F"/>
                </a:solidFill>
                <a:latin typeface="Outfit Light" pitchFamily="2" charset="0"/>
                <a:ea typeface="Lato" panose="020F0502020204030203" pitchFamily="34" charset="0"/>
                <a:cs typeface="Lato" panose="020F0502020204030203" pitchFamily="34" charset="0"/>
              </a:rPr>
              <a:t>Downloadable ‘print &amp; keep’ breastfeeding support guides</a:t>
            </a:r>
          </a:p>
          <a:p>
            <a:pPr marL="342900" indent="-342900">
              <a:buFont typeface="Arial" panose="020B0604020202020204" pitchFamily="34" charset="0"/>
              <a:buChar char="•"/>
            </a:pPr>
            <a:endParaRPr lang="en-GB" sz="2500" b="1" dirty="0">
              <a:solidFill>
                <a:srgbClr val="4C1E4F"/>
              </a:solidFill>
              <a:latin typeface="Outfit Light" pitchFamily="2"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500" b="1" dirty="0">
                <a:solidFill>
                  <a:srgbClr val="4C1E4F"/>
                </a:solidFill>
                <a:latin typeface="Outfit Light" pitchFamily="2" charset="0"/>
                <a:ea typeface="Lato" panose="020F0502020204030203" pitchFamily="34" charset="0"/>
                <a:cs typeface="Lato" panose="020F0502020204030203" pitchFamily="34" charset="0"/>
              </a:rPr>
              <a:t>Campaign asset bank</a:t>
            </a:r>
          </a:p>
        </p:txBody>
      </p:sp>
      <p:sp>
        <p:nvSpPr>
          <p:cNvPr id="2" name="Text Placeholder 1">
            <a:extLst>
              <a:ext uri="{FF2B5EF4-FFF2-40B4-BE49-F238E27FC236}">
                <a16:creationId xmlns:a16="http://schemas.microsoft.com/office/drawing/2014/main" id="{45E2DA01-028A-4880-AF39-D2EC9D8C2DDC}"/>
              </a:ext>
            </a:extLst>
          </p:cNvPr>
          <p:cNvSpPr>
            <a:spLocks noGrp="1"/>
          </p:cNvSpPr>
          <p:nvPr>
            <p:ph type="body" sz="quarter" idx="12"/>
          </p:nvPr>
        </p:nvSpPr>
        <p:spPr>
          <a:xfrm>
            <a:off x="274320" y="666206"/>
            <a:ext cx="6439989" cy="757645"/>
          </a:xfrm>
        </p:spPr>
        <p:txBody>
          <a:bodyPr/>
          <a:lstStyle/>
          <a:p>
            <a:r>
              <a:rPr lang="en-GB" sz="4000" dirty="0">
                <a:latin typeface="Outfit" pitchFamily="2" charset="0"/>
              </a:rPr>
              <a:t>Website - </a:t>
            </a:r>
            <a:r>
              <a:rPr lang="en-GB" sz="3000" dirty="0">
                <a:solidFill>
                  <a:srgbClr val="F9B104"/>
                </a:solidFill>
                <a:latin typeface="Outfit" pitchFamily="2" charset="0"/>
              </a:rPr>
              <a:t>feedyourway.co.uk</a:t>
            </a:r>
          </a:p>
        </p:txBody>
      </p:sp>
      <p:pic>
        <p:nvPicPr>
          <p:cNvPr id="8" name="Picture 7" descr="A screenshot of a website&#10;&#10;Description automatically generated">
            <a:extLst>
              <a:ext uri="{FF2B5EF4-FFF2-40B4-BE49-F238E27FC236}">
                <a16:creationId xmlns:a16="http://schemas.microsoft.com/office/drawing/2014/main" id="{DE8B2820-F5CE-B458-F91B-74DBEC06C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180" y="29272"/>
            <a:ext cx="6349968" cy="6905594"/>
          </a:xfrm>
          <a:prstGeom prst="rect">
            <a:avLst/>
          </a:prstGeom>
        </p:spPr>
      </p:pic>
    </p:spTree>
    <p:extLst>
      <p:ext uri="{BB962C8B-B14F-4D97-AF65-F5344CB8AC3E}">
        <p14:creationId xmlns:p14="http://schemas.microsoft.com/office/powerpoint/2010/main" val="3727779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2DA01-028A-4880-AF39-D2EC9D8C2DDC}"/>
              </a:ext>
            </a:extLst>
          </p:cNvPr>
          <p:cNvSpPr>
            <a:spLocks noGrp="1"/>
          </p:cNvSpPr>
          <p:nvPr>
            <p:ph type="body" sz="quarter" idx="12"/>
          </p:nvPr>
        </p:nvSpPr>
        <p:spPr>
          <a:xfrm>
            <a:off x="691698" y="637783"/>
            <a:ext cx="6819445" cy="1324240"/>
          </a:xfrm>
        </p:spPr>
        <p:txBody>
          <a:bodyPr/>
          <a:lstStyle/>
          <a:p>
            <a:r>
              <a:rPr lang="en-GB" sz="4800" dirty="0">
                <a:latin typeface="Outfit Light"/>
              </a:rPr>
              <a:t>Posters &amp; Printable Assets </a:t>
            </a:r>
            <a:endParaRPr lang="en-GB" sz="3000" dirty="0">
              <a:solidFill>
                <a:srgbClr val="F9B104"/>
              </a:solidFill>
              <a:latin typeface="Outfit Light"/>
            </a:endParaRPr>
          </a:p>
        </p:txBody>
      </p:sp>
      <p:pic>
        <p:nvPicPr>
          <p:cNvPr id="8" name="Picture 7">
            <a:extLst>
              <a:ext uri="{FF2B5EF4-FFF2-40B4-BE49-F238E27FC236}">
                <a16:creationId xmlns:a16="http://schemas.microsoft.com/office/drawing/2014/main" id="{2DAF410F-99A7-A133-86FB-47C8BD92856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82998" y="1518279"/>
            <a:ext cx="2974767" cy="4214252"/>
          </a:xfrm>
          <a:prstGeom prst="rect">
            <a:avLst/>
          </a:prstGeom>
        </p:spPr>
      </p:pic>
      <p:pic>
        <p:nvPicPr>
          <p:cNvPr id="9" name="Picture 8" descr="Text&#10;&#10;Description automatically generated">
            <a:extLst>
              <a:ext uri="{FF2B5EF4-FFF2-40B4-BE49-F238E27FC236}">
                <a16:creationId xmlns:a16="http://schemas.microsoft.com/office/drawing/2014/main" id="{0986547E-3EEB-1EFE-A5C9-B9780D97356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3198" y="3338700"/>
            <a:ext cx="3377156" cy="2393831"/>
          </a:xfrm>
          <a:prstGeom prst="rect">
            <a:avLst/>
          </a:prstGeom>
        </p:spPr>
      </p:pic>
      <p:sp>
        <p:nvSpPr>
          <p:cNvPr id="10" name="TextBox 9">
            <a:extLst>
              <a:ext uri="{FF2B5EF4-FFF2-40B4-BE49-F238E27FC236}">
                <a16:creationId xmlns:a16="http://schemas.microsoft.com/office/drawing/2014/main" id="{E86D7699-D9AC-1B46-C471-0A00C1A5AC2B}"/>
              </a:ext>
            </a:extLst>
          </p:cNvPr>
          <p:cNvSpPr txBox="1"/>
          <p:nvPr/>
        </p:nvSpPr>
        <p:spPr>
          <a:xfrm>
            <a:off x="618816" y="5758552"/>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hlinkClick r:id="rId5"/>
              </a:rPr>
              <a:t>Campaign Assets - Feed Your </a:t>
            </a:r>
            <a:r>
              <a:rPr lang="en-GB" sz="2400" dirty="0">
                <a:latin typeface="Outfit"/>
                <a:hlinkClick r:id="rId5"/>
              </a:rPr>
              <a:t>Way</a:t>
            </a:r>
            <a:endParaRPr kumimoji="0" lang="en-GB" sz="2400" i="0" u="none" strike="noStrike" kern="1200" cap="none" spc="0" normalizeH="0" baseline="0" noProof="0" dirty="0">
              <a:ln>
                <a:noFill/>
              </a:ln>
              <a:solidFill>
                <a:srgbClr val="F9B104"/>
              </a:solidFill>
              <a:effectLst/>
              <a:uLnTx/>
              <a:uFillTx/>
              <a:latin typeface="Outfit"/>
            </a:endParaRPr>
          </a:p>
        </p:txBody>
      </p:sp>
      <p:pic>
        <p:nvPicPr>
          <p:cNvPr id="4" name="Picture 3">
            <a:extLst>
              <a:ext uri="{FF2B5EF4-FFF2-40B4-BE49-F238E27FC236}">
                <a16:creationId xmlns:a16="http://schemas.microsoft.com/office/drawing/2014/main" id="{CA6C5028-FB94-F2E8-081D-D4466D85B3E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49086" y="2245292"/>
            <a:ext cx="2677885" cy="968171"/>
          </a:xfrm>
          <a:prstGeom prst="rect">
            <a:avLst/>
          </a:prstGeom>
        </p:spPr>
      </p:pic>
      <p:pic>
        <p:nvPicPr>
          <p:cNvPr id="6" name="Picture 5" descr="A pregnant person in a striped shirt&#10;&#10;Description automatically generated">
            <a:extLst>
              <a:ext uri="{FF2B5EF4-FFF2-40B4-BE49-F238E27FC236}">
                <a16:creationId xmlns:a16="http://schemas.microsoft.com/office/drawing/2014/main" id="{5416E8F0-0976-985B-4383-8A1A2C841D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5931" y="110836"/>
            <a:ext cx="3905636" cy="5621695"/>
          </a:xfrm>
          <a:prstGeom prst="rect">
            <a:avLst/>
          </a:prstGeom>
        </p:spPr>
      </p:pic>
    </p:spTree>
    <p:extLst>
      <p:ext uri="{BB962C8B-B14F-4D97-AF65-F5344CB8AC3E}">
        <p14:creationId xmlns:p14="http://schemas.microsoft.com/office/powerpoint/2010/main" val="428510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C8DBDD-BEA5-2530-D7CC-CD515E9C3FE5}"/>
              </a:ext>
            </a:extLst>
          </p:cNvPr>
          <p:cNvSpPr>
            <a:spLocks noGrp="1"/>
          </p:cNvSpPr>
          <p:nvPr>
            <p:ph type="body" idx="2"/>
          </p:nvPr>
        </p:nvSpPr>
        <p:spPr>
          <a:xfrm>
            <a:off x="273662" y="655935"/>
            <a:ext cx="11069007" cy="1424561"/>
          </a:xfrm>
        </p:spPr>
        <p:txBody>
          <a:bodyPr/>
          <a:lstStyle/>
          <a:p>
            <a:pPr marL="358775" indent="-53975"/>
            <a:r>
              <a:rPr lang="en-GB" sz="3600" dirty="0">
                <a:latin typeface="Outfit" pitchFamily="2" charset="0"/>
              </a:rPr>
              <a:t>Downloadable Guides</a:t>
            </a:r>
            <a:br>
              <a:rPr lang="en-GB" sz="6600" dirty="0">
                <a:latin typeface="Outfit" pitchFamily="2" charset="0"/>
              </a:rPr>
            </a:br>
            <a:r>
              <a:rPr lang="en-GB" sz="2400" b="0" dirty="0">
                <a:latin typeface="Outfit Light" pitchFamily="2" charset="0"/>
              </a:rPr>
              <a:t>For breastfeeding people, partners/co-parents, employers, anyone who wants to learn about breastfeeding.</a:t>
            </a:r>
            <a:endParaRPr lang="en-US" sz="2400" b="0" dirty="0">
              <a:latin typeface="Outfit Light" pitchFamily="2" charset="0"/>
            </a:endParaRPr>
          </a:p>
        </p:txBody>
      </p:sp>
      <p:sp>
        <p:nvSpPr>
          <p:cNvPr id="5" name="TextBox 4">
            <a:extLst>
              <a:ext uri="{FF2B5EF4-FFF2-40B4-BE49-F238E27FC236}">
                <a16:creationId xmlns:a16="http://schemas.microsoft.com/office/drawing/2014/main" id="{AD468D75-283E-BC11-AB8D-8BBE0588B4A0}"/>
              </a:ext>
            </a:extLst>
          </p:cNvPr>
          <p:cNvSpPr txBox="1"/>
          <p:nvPr/>
        </p:nvSpPr>
        <p:spPr>
          <a:xfrm>
            <a:off x="654693" y="5740400"/>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hlinkClick r:id="rId3"/>
              </a:rPr>
              <a:t>Resources - Feed Your </a:t>
            </a:r>
            <a:r>
              <a:rPr lang="en-GB" sz="2400" dirty="0">
                <a:latin typeface="Outfit"/>
                <a:hlinkClick r:id="rId3"/>
              </a:rPr>
              <a:t>Way</a:t>
            </a:r>
            <a:endParaRPr kumimoji="0" lang="en-GB" sz="2400" i="0" u="none" strike="noStrike" kern="1200" cap="none" spc="0" normalizeH="0" baseline="0" noProof="0" dirty="0">
              <a:ln>
                <a:noFill/>
              </a:ln>
              <a:solidFill>
                <a:srgbClr val="F9B104"/>
              </a:solidFill>
              <a:effectLst/>
              <a:uLnTx/>
              <a:uFillTx/>
              <a:latin typeface="Outfit"/>
            </a:endParaRPr>
          </a:p>
        </p:txBody>
      </p:sp>
      <p:pic>
        <p:nvPicPr>
          <p:cNvPr id="7" name="Picture 6" descr="A collage of images of a person breastfeeding&#10;&#10;Description automatically generated">
            <a:extLst>
              <a:ext uri="{FF2B5EF4-FFF2-40B4-BE49-F238E27FC236}">
                <a16:creationId xmlns:a16="http://schemas.microsoft.com/office/drawing/2014/main" id="{EBBAF762-40FC-C4FF-D8D2-A43864962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78" y="2063623"/>
            <a:ext cx="5550622" cy="3478196"/>
          </a:xfrm>
          <a:prstGeom prst="rect">
            <a:avLst/>
          </a:prstGeom>
        </p:spPr>
      </p:pic>
      <p:pic>
        <p:nvPicPr>
          <p:cNvPr id="9" name="Picture 8" descr="A collage of images of women and children&#10;&#10;Description automatically generated">
            <a:extLst>
              <a:ext uri="{FF2B5EF4-FFF2-40B4-BE49-F238E27FC236}">
                <a16:creationId xmlns:a16="http://schemas.microsoft.com/office/drawing/2014/main" id="{A708A611-3114-3DEF-8FEB-83D9D8FB6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905" y="2080496"/>
            <a:ext cx="5215765" cy="3329211"/>
          </a:xfrm>
          <a:prstGeom prst="rect">
            <a:avLst/>
          </a:prstGeom>
        </p:spPr>
      </p:pic>
    </p:spTree>
    <p:extLst>
      <p:ext uri="{BB962C8B-B14F-4D97-AF65-F5344CB8AC3E}">
        <p14:creationId xmlns:p14="http://schemas.microsoft.com/office/powerpoint/2010/main" val="1310994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41bb9eeb9a_0_40"/>
          <p:cNvSpPr txBox="1">
            <a:spLocks noGrp="1"/>
          </p:cNvSpPr>
          <p:nvPr>
            <p:ph type="body" idx="2"/>
          </p:nvPr>
        </p:nvSpPr>
        <p:spPr>
          <a:xfrm>
            <a:off x="169816" y="407504"/>
            <a:ext cx="5926183" cy="14212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endParaRPr lang="en-US" sz="3200" dirty="0">
              <a:latin typeface="Outfit" pitchFamily="2" charset="0"/>
            </a:endParaRPr>
          </a:p>
          <a:p>
            <a:pPr marL="0" lvl="0" indent="0" algn="l" rtl="0">
              <a:lnSpc>
                <a:spcPct val="90000"/>
              </a:lnSpc>
              <a:spcBef>
                <a:spcPts val="0"/>
              </a:spcBef>
              <a:spcAft>
                <a:spcPts val="0"/>
              </a:spcAft>
              <a:buClr>
                <a:srgbClr val="F9B104"/>
              </a:buClr>
              <a:buSzPts val="3500"/>
              <a:buNone/>
            </a:pPr>
            <a:r>
              <a:rPr lang="en-US" sz="3000" dirty="0">
                <a:latin typeface="Outfit" pitchFamily="2" charset="0"/>
              </a:rPr>
              <a:t>What we did next to inform phase 2 of Feed Your Way?</a:t>
            </a:r>
            <a:endParaRPr sz="3000" dirty="0">
              <a:latin typeface="Outfit" pitchFamily="2" charset="0"/>
            </a:endParaRPr>
          </a:p>
        </p:txBody>
      </p:sp>
      <p:pic>
        <p:nvPicPr>
          <p:cNvPr id="227" name="Google Shape;227;g141bb9eeb9a_0_40"/>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val="0"/>
              </a:ext>
            </a:extLst>
          </a:blip>
          <a:srcRect/>
          <a:stretch/>
        </p:blipFill>
        <p:spPr>
          <a:xfrm>
            <a:off x="6361113" y="0"/>
            <a:ext cx="5830799" cy="6857999"/>
          </a:xfrm>
          <a:prstGeom prst="rect">
            <a:avLst/>
          </a:prstGeom>
          <a:blipFill rotWithShape="1">
            <a:blip r:embed="rId4" cstate="screen">
              <a:alphaModFix/>
              <a:extLst>
                <a:ext uri="{28A0092B-C50C-407E-A947-70E740481C1C}">
                  <a14:useLocalDpi xmlns:a14="http://schemas.microsoft.com/office/drawing/2010/main" val="0"/>
                </a:ext>
              </a:extLst>
            </a:blip>
            <a:stretch>
              <a:fillRect/>
            </a:stretch>
          </a:blipFill>
          <a:ln>
            <a:noFill/>
          </a:ln>
        </p:spPr>
      </p:pic>
      <p:sp>
        <p:nvSpPr>
          <p:cNvPr id="228" name="Google Shape;228;g141bb9eeb9a_0_40"/>
          <p:cNvSpPr txBox="1">
            <a:spLocks noGrp="1"/>
          </p:cNvSpPr>
          <p:nvPr>
            <p:ph type="body" idx="1"/>
          </p:nvPr>
        </p:nvSpPr>
        <p:spPr>
          <a:xfrm>
            <a:off x="407504" y="2076993"/>
            <a:ext cx="5688496" cy="4010298"/>
          </a:xfrm>
          <a:prstGeom prst="rect">
            <a:avLst/>
          </a:prstGeom>
          <a:noFill/>
          <a:ln>
            <a:noFill/>
          </a:ln>
        </p:spPr>
        <p:txBody>
          <a:bodyPr spcFirstLastPara="1" wrap="square" lIns="91425" tIns="45700" rIns="91425" bIns="45700" anchor="t" anchorCtr="0">
            <a:noAutofit/>
          </a:bodyPr>
          <a:lstStyle/>
          <a:p>
            <a:pPr marL="457200" lvl="0" indent="-349250" algn="l" rtl="0">
              <a:lnSpc>
                <a:spcPct val="90000"/>
              </a:lnSpc>
              <a:spcBef>
                <a:spcPts val="0"/>
              </a:spcBef>
              <a:spcAft>
                <a:spcPts val="0"/>
              </a:spcAft>
              <a:buClr>
                <a:srgbClr val="FFAC00"/>
              </a:buClr>
              <a:buSzPts val="1900"/>
              <a:buChar char="●"/>
            </a:pPr>
            <a:r>
              <a:rPr lang="en-US" dirty="0">
                <a:latin typeface="Outfit" pitchFamily="2" charset="0"/>
              </a:rPr>
              <a:t>Findings from mid-point evaluation essential to inform future iterations of the campaign</a:t>
            </a:r>
          </a:p>
          <a:p>
            <a:pPr marL="457200" lvl="0" indent="-349250" algn="l" rtl="0">
              <a:lnSpc>
                <a:spcPct val="90000"/>
              </a:lnSpc>
              <a:spcBef>
                <a:spcPts val="0"/>
              </a:spcBef>
              <a:spcAft>
                <a:spcPts val="0"/>
              </a:spcAft>
              <a:buClr>
                <a:srgbClr val="FFAC00"/>
              </a:buClr>
              <a:buSzPts val="1900"/>
              <a:buChar char="●"/>
            </a:pPr>
            <a:endParaRPr lang="en-US" dirty="0">
              <a:latin typeface="Outfit" pitchFamily="2" charset="0"/>
            </a:endParaRPr>
          </a:p>
          <a:p>
            <a:pPr marL="457200" lvl="0" indent="-349250" algn="l" rtl="0">
              <a:lnSpc>
                <a:spcPct val="90000"/>
              </a:lnSpc>
              <a:spcBef>
                <a:spcPts val="0"/>
              </a:spcBef>
              <a:spcAft>
                <a:spcPts val="0"/>
              </a:spcAft>
              <a:buClr>
                <a:srgbClr val="FFAC00"/>
              </a:buClr>
              <a:buSzPts val="1900"/>
              <a:buChar char="●"/>
            </a:pPr>
            <a:r>
              <a:rPr lang="en-US" dirty="0">
                <a:latin typeface="Outfit" pitchFamily="2" charset="0"/>
              </a:rPr>
              <a:t>Refer back to the Big Nottingham BF Survey</a:t>
            </a:r>
          </a:p>
          <a:p>
            <a:pPr marL="457200" lvl="0" indent="-349250" algn="l" rtl="0">
              <a:lnSpc>
                <a:spcPct val="90000"/>
              </a:lnSpc>
              <a:spcBef>
                <a:spcPts val="0"/>
              </a:spcBef>
              <a:spcAft>
                <a:spcPts val="0"/>
              </a:spcAft>
              <a:buClr>
                <a:srgbClr val="FFAC00"/>
              </a:buClr>
              <a:buSzPts val="1900"/>
              <a:buChar char="●"/>
            </a:pPr>
            <a:endParaRPr lang="en-US" dirty="0">
              <a:latin typeface="Outfit" pitchFamily="2" charset="0"/>
            </a:endParaRPr>
          </a:p>
          <a:p>
            <a:pPr indent="-349250">
              <a:spcBef>
                <a:spcPts val="0"/>
              </a:spcBef>
              <a:buClr>
                <a:srgbClr val="FFAC00"/>
              </a:buClr>
              <a:buSzPts val="1900"/>
              <a:buFont typeface="Arial"/>
              <a:buChar char="●"/>
            </a:pPr>
            <a:r>
              <a:rPr lang="en-US" dirty="0">
                <a:latin typeface="Outfit" pitchFamily="2" charset="0"/>
              </a:rPr>
              <a:t>Further development of new case studies for phase 2 of the campaign</a:t>
            </a:r>
          </a:p>
          <a:p>
            <a:pPr marL="457200" lvl="0" indent="-349250" algn="l" rtl="0">
              <a:lnSpc>
                <a:spcPct val="90000"/>
              </a:lnSpc>
              <a:spcBef>
                <a:spcPts val="0"/>
              </a:spcBef>
              <a:spcAft>
                <a:spcPts val="0"/>
              </a:spcAft>
              <a:buClr>
                <a:srgbClr val="FFAC00"/>
              </a:buClr>
              <a:buSzPts val="1900"/>
              <a:buChar char="●"/>
            </a:pPr>
            <a:endParaRPr lang="en-US" dirty="0">
              <a:latin typeface="Outfit" pitchFamily="2" charset="0"/>
            </a:endParaRPr>
          </a:p>
          <a:p>
            <a:pPr indent="-349250">
              <a:spcBef>
                <a:spcPts val="0"/>
              </a:spcBef>
              <a:buClr>
                <a:srgbClr val="FFAC00"/>
              </a:buClr>
              <a:buSzPts val="1900"/>
              <a:buFont typeface="Arial"/>
              <a:buChar char="●"/>
            </a:pPr>
            <a:r>
              <a:rPr lang="en-US" dirty="0">
                <a:latin typeface="Outfit" pitchFamily="2" charset="0"/>
              </a:rPr>
              <a:t>Desktop research to look for the evidence base for new case studies</a:t>
            </a:r>
          </a:p>
          <a:p>
            <a:pPr marL="107950" lvl="0" indent="0" algn="l" rtl="0">
              <a:lnSpc>
                <a:spcPct val="90000"/>
              </a:lnSpc>
              <a:spcBef>
                <a:spcPts val="0"/>
              </a:spcBef>
              <a:spcAft>
                <a:spcPts val="0"/>
              </a:spcAft>
              <a:buClr>
                <a:srgbClr val="FFAC00"/>
              </a:buClr>
              <a:buSzPts val="1900"/>
            </a:pPr>
            <a:endParaRPr lang="en-US" dirty="0">
              <a:latin typeface="Outfit" pitchFamily="2" charset="0"/>
            </a:endParaRPr>
          </a:p>
          <a:p>
            <a:pPr indent="-349250">
              <a:spcBef>
                <a:spcPts val="0"/>
              </a:spcBef>
              <a:buClr>
                <a:srgbClr val="FFAC00"/>
              </a:buClr>
              <a:buSzPts val="1900"/>
              <a:buFont typeface="Arial"/>
              <a:buChar char="●"/>
            </a:pPr>
            <a:r>
              <a:rPr lang="en-US" dirty="0">
                <a:latin typeface="Outfit" pitchFamily="2" charset="0"/>
              </a:rPr>
              <a:t>Produce new campaign materials</a:t>
            </a:r>
          </a:p>
          <a:p>
            <a:pPr indent="-349250">
              <a:spcBef>
                <a:spcPts val="0"/>
              </a:spcBef>
              <a:buClr>
                <a:srgbClr val="FFAC00"/>
              </a:buClr>
              <a:buSzPts val="1900"/>
              <a:buFont typeface="Arial"/>
              <a:buChar char="●"/>
            </a:pPr>
            <a:endParaRPr lang="en-US" dirty="0">
              <a:latin typeface="Outfit" pitchFamily="2" charset="0"/>
            </a:endParaRPr>
          </a:p>
          <a:p>
            <a:pPr indent="-349250">
              <a:spcBef>
                <a:spcPts val="0"/>
              </a:spcBef>
              <a:buClr>
                <a:srgbClr val="FFAC00"/>
              </a:buClr>
              <a:buSzPts val="1900"/>
              <a:buFont typeface="Arial"/>
              <a:buChar char="●"/>
            </a:pPr>
            <a:r>
              <a:rPr lang="en-US" dirty="0">
                <a:latin typeface="Outfit" pitchFamily="2" charset="0"/>
              </a:rPr>
              <a:t>Launch new case studies in August 2024</a:t>
            </a:r>
          </a:p>
          <a:p>
            <a:pPr marL="107950" lvl="0" indent="0" algn="l" rtl="0">
              <a:lnSpc>
                <a:spcPct val="90000"/>
              </a:lnSpc>
              <a:spcBef>
                <a:spcPts val="0"/>
              </a:spcBef>
              <a:spcAft>
                <a:spcPts val="0"/>
              </a:spcAft>
              <a:buClr>
                <a:srgbClr val="FFAC00"/>
              </a:buClr>
              <a:buSzPts val="1900"/>
            </a:pPr>
            <a:endParaRPr lang="en-US" dirty="0">
              <a:latin typeface="Outfit" pitchFamily="2" charset="0"/>
            </a:endParaRPr>
          </a:p>
          <a:p>
            <a:pPr marL="457200" lvl="0" indent="-349250" algn="l" rtl="0">
              <a:lnSpc>
                <a:spcPct val="90000"/>
              </a:lnSpc>
              <a:spcBef>
                <a:spcPts val="0"/>
              </a:spcBef>
              <a:spcAft>
                <a:spcPts val="0"/>
              </a:spcAft>
              <a:buClr>
                <a:srgbClr val="FFAC00"/>
              </a:buClr>
              <a:buSzPts val="1900"/>
              <a:buChar char="●"/>
            </a:pPr>
            <a:endParaRPr lang="en-US" dirty="0">
              <a:latin typeface="Outfit" pitchFamily="2" charset="0"/>
            </a:endParaRPr>
          </a:p>
          <a:p>
            <a:pPr marL="457200" lvl="0" indent="-349250" algn="l" rtl="0">
              <a:lnSpc>
                <a:spcPct val="90000"/>
              </a:lnSpc>
              <a:spcBef>
                <a:spcPts val="0"/>
              </a:spcBef>
              <a:spcAft>
                <a:spcPts val="0"/>
              </a:spcAft>
              <a:buClr>
                <a:srgbClr val="FFAC00"/>
              </a:buClr>
              <a:buSzPts val="1900"/>
              <a:buChar char="●"/>
            </a:pPr>
            <a:endParaRPr lang="en-US" dirty="0">
              <a:latin typeface="Outfit" pitchFamily="2" charset="0"/>
            </a:endParaRPr>
          </a:p>
          <a:p>
            <a:pPr marL="107950" lvl="0" indent="0" algn="l" rtl="0">
              <a:lnSpc>
                <a:spcPct val="90000"/>
              </a:lnSpc>
              <a:spcBef>
                <a:spcPts val="0"/>
              </a:spcBef>
              <a:spcAft>
                <a:spcPts val="0"/>
              </a:spcAft>
              <a:buClr>
                <a:srgbClr val="FFAC00"/>
              </a:buClr>
              <a:buSzPts val="1900"/>
            </a:pPr>
            <a:endParaRPr dirty="0">
              <a:latin typeface="Outfit" pitchFamily="2" charset="0"/>
            </a:endParaRPr>
          </a:p>
          <a:p>
            <a:pPr marL="107950" lvl="0" indent="0" algn="l" rtl="0">
              <a:lnSpc>
                <a:spcPct val="90000"/>
              </a:lnSpc>
              <a:spcBef>
                <a:spcPts val="0"/>
              </a:spcBef>
              <a:spcAft>
                <a:spcPts val="0"/>
              </a:spcAft>
              <a:buClr>
                <a:srgbClr val="FFAC00"/>
              </a:buClr>
              <a:buSzPts val="1900"/>
            </a:pPr>
            <a:endParaRPr lang="en-US" dirty="0">
              <a:latin typeface="Outfit" pitchFamily="2" charset="0"/>
            </a:endParaRPr>
          </a:p>
        </p:txBody>
      </p:sp>
    </p:spTree>
    <p:extLst>
      <p:ext uri="{BB962C8B-B14F-4D97-AF65-F5344CB8AC3E}">
        <p14:creationId xmlns:p14="http://schemas.microsoft.com/office/powerpoint/2010/main" val="1155327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F367-2744-D57C-850A-F1034AD86BC8}"/>
              </a:ext>
            </a:extLst>
          </p:cNvPr>
          <p:cNvSpPr>
            <a:spLocks noGrp="1"/>
          </p:cNvSpPr>
          <p:nvPr>
            <p:ph type="title"/>
          </p:nvPr>
        </p:nvSpPr>
        <p:spPr/>
        <p:txBody>
          <a:bodyPr/>
          <a:lstStyle/>
          <a:p>
            <a:r>
              <a:rPr lang="en-GB" dirty="0">
                <a:latin typeface="Outfit Light"/>
              </a:rPr>
              <a:t>Small Steps Big Changes</a:t>
            </a:r>
          </a:p>
        </p:txBody>
      </p:sp>
      <p:sp>
        <p:nvSpPr>
          <p:cNvPr id="4" name="Content Placeholder 3">
            <a:extLst>
              <a:ext uri="{FF2B5EF4-FFF2-40B4-BE49-F238E27FC236}">
                <a16:creationId xmlns:a16="http://schemas.microsoft.com/office/drawing/2014/main" id="{85C99098-221F-A498-89BC-DB7265ED915C}"/>
              </a:ext>
            </a:extLst>
          </p:cNvPr>
          <p:cNvSpPr>
            <a:spLocks noGrp="1"/>
          </p:cNvSpPr>
          <p:nvPr>
            <p:ph sz="half" idx="2"/>
          </p:nvPr>
        </p:nvSpPr>
        <p:spPr/>
        <p:txBody>
          <a:bodyPr/>
          <a:lstStyle/>
          <a:p>
            <a:r>
              <a:rPr lang="en-GB" sz="2400" dirty="0">
                <a:latin typeface="Outfit Light"/>
              </a:rPr>
              <a:t>One of five A Better Start sites funded by the National Lottery Community Fund</a:t>
            </a:r>
          </a:p>
          <a:p>
            <a:r>
              <a:rPr lang="en-GB" sz="2400" dirty="0">
                <a:latin typeface="Outfit Light"/>
              </a:rPr>
              <a:t>£45 million investment (2015—2025)</a:t>
            </a:r>
          </a:p>
          <a:p>
            <a:r>
              <a:rPr lang="en-GB" sz="2400" dirty="0">
                <a:latin typeface="Outfit Light"/>
              </a:rPr>
              <a:t>'Children at the heart, parents leading the way, supported and guided by experts.'</a:t>
            </a:r>
          </a:p>
          <a:p>
            <a:r>
              <a:rPr lang="en-GB" sz="2400" dirty="0">
                <a:latin typeface="Outfit Light"/>
              </a:rPr>
              <a:t>Diet and nutrition is one of the key outcome areas.</a:t>
            </a:r>
          </a:p>
          <a:p>
            <a:endParaRPr lang="en-GB" dirty="0">
              <a:latin typeface="Outfit Light"/>
            </a:endParaRPr>
          </a:p>
        </p:txBody>
      </p:sp>
      <p:pic>
        <p:nvPicPr>
          <p:cNvPr id="5" name="Picture 4">
            <a:extLst>
              <a:ext uri="{FF2B5EF4-FFF2-40B4-BE49-F238E27FC236}">
                <a16:creationId xmlns:a16="http://schemas.microsoft.com/office/drawing/2014/main" id="{2954B4CB-355E-844B-A438-EF23F574C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1966"/>
            <a:ext cx="5888182" cy="1759686"/>
          </a:xfrm>
          <a:prstGeom prst="rect">
            <a:avLst/>
          </a:prstGeom>
        </p:spPr>
      </p:pic>
    </p:spTree>
    <p:extLst>
      <p:ext uri="{BB962C8B-B14F-4D97-AF65-F5344CB8AC3E}">
        <p14:creationId xmlns:p14="http://schemas.microsoft.com/office/powerpoint/2010/main" val="227637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F187B-C1E3-08D6-A4E1-62BB87FF7319}"/>
              </a:ext>
            </a:extLst>
          </p:cNvPr>
          <p:cNvSpPr>
            <a:spLocks noGrp="1"/>
          </p:cNvSpPr>
          <p:nvPr>
            <p:ph type="body" idx="1"/>
          </p:nvPr>
        </p:nvSpPr>
        <p:spPr>
          <a:xfrm>
            <a:off x="703386" y="1841864"/>
            <a:ext cx="5078685" cy="4101736"/>
          </a:xfrm>
        </p:spPr>
        <p:txBody>
          <a:bodyPr/>
          <a:lstStyle/>
          <a:p>
            <a:r>
              <a:rPr lang="en-GB" sz="2800" dirty="0">
                <a:latin typeface="Outfit Light"/>
              </a:rPr>
              <a:t>Additional case studies:</a:t>
            </a:r>
          </a:p>
          <a:p>
            <a:endParaRPr lang="en-GB" sz="2800" dirty="0">
              <a:latin typeface="Outfit Light"/>
            </a:endParaRPr>
          </a:p>
          <a:p>
            <a:pPr marL="571500" indent="-342900">
              <a:buFont typeface="Arial" panose="020B0604020202020204" pitchFamily="34" charset="0"/>
              <a:buChar char="•"/>
            </a:pPr>
            <a:r>
              <a:rPr lang="en-GB" sz="2800" dirty="0">
                <a:latin typeface="Outfit Light"/>
              </a:rPr>
              <a:t>Neurodiversity</a:t>
            </a:r>
          </a:p>
          <a:p>
            <a:pPr marL="571500" indent="-342900">
              <a:buFont typeface="Arial" panose="020B0604020202020204" pitchFamily="34" charset="0"/>
              <a:buChar char="•"/>
            </a:pPr>
            <a:r>
              <a:rPr lang="en-GB" sz="2800" dirty="0">
                <a:latin typeface="Outfit Light"/>
              </a:rPr>
              <a:t>Young parent</a:t>
            </a:r>
          </a:p>
          <a:p>
            <a:pPr marL="571500" indent="-342900">
              <a:buFont typeface="Arial" panose="020B0604020202020204" pitchFamily="34" charset="0"/>
              <a:buChar char="•"/>
            </a:pPr>
            <a:r>
              <a:rPr lang="en-GB" sz="2800" dirty="0">
                <a:latin typeface="Outfit Light"/>
              </a:rPr>
              <a:t>Fathers</a:t>
            </a:r>
          </a:p>
          <a:p>
            <a:pPr marL="571500" indent="-342900">
              <a:buFont typeface="Arial" panose="020B0604020202020204" pitchFamily="34" charset="0"/>
              <a:buChar char="•"/>
            </a:pPr>
            <a:r>
              <a:rPr lang="en-GB" sz="2800" dirty="0">
                <a:latin typeface="Outfit Light"/>
              </a:rPr>
              <a:t>Grandparents</a:t>
            </a:r>
          </a:p>
          <a:p>
            <a:pPr marL="571500" indent="-342900">
              <a:buFont typeface="Arial" panose="020B0604020202020204" pitchFamily="34" charset="0"/>
              <a:buChar char="•"/>
            </a:pPr>
            <a:r>
              <a:rPr lang="en-GB" sz="2800" dirty="0">
                <a:latin typeface="Outfit Light"/>
              </a:rPr>
              <a:t>Ethnic diversity</a:t>
            </a:r>
          </a:p>
          <a:p>
            <a:pPr marL="228600" indent="0"/>
            <a:endParaRPr lang="en-GB" sz="2800" dirty="0">
              <a:latin typeface="Outfit Light"/>
            </a:endParaRPr>
          </a:p>
        </p:txBody>
      </p:sp>
      <p:sp>
        <p:nvSpPr>
          <p:cNvPr id="3" name="Text Placeholder 2">
            <a:extLst>
              <a:ext uri="{FF2B5EF4-FFF2-40B4-BE49-F238E27FC236}">
                <a16:creationId xmlns:a16="http://schemas.microsoft.com/office/drawing/2014/main" id="{7EA2CBE1-698B-0C0E-152E-D07B1C27427C}"/>
              </a:ext>
            </a:extLst>
          </p:cNvPr>
          <p:cNvSpPr>
            <a:spLocks noGrp="1"/>
          </p:cNvSpPr>
          <p:nvPr>
            <p:ph type="body" idx="2"/>
          </p:nvPr>
        </p:nvSpPr>
        <p:spPr>
          <a:xfrm>
            <a:off x="339635" y="471586"/>
            <a:ext cx="10084526" cy="1667259"/>
          </a:xfrm>
        </p:spPr>
        <p:txBody>
          <a:bodyPr/>
          <a:lstStyle/>
          <a:p>
            <a:r>
              <a:rPr lang="en-GB" sz="3200" dirty="0"/>
              <a:t>FYW Campaign </a:t>
            </a:r>
            <a:r>
              <a:rPr lang="en-GB" sz="3200" dirty="0">
                <a:latin typeface="Outfit"/>
              </a:rPr>
              <a:t>Development</a:t>
            </a:r>
            <a:r>
              <a:rPr lang="en-GB" sz="3200" dirty="0"/>
              <a:t> </a:t>
            </a:r>
          </a:p>
          <a:p>
            <a:r>
              <a:rPr lang="en-GB" sz="3200" dirty="0"/>
              <a:t>Themes – Phase 2</a:t>
            </a:r>
          </a:p>
        </p:txBody>
      </p:sp>
      <p:pic>
        <p:nvPicPr>
          <p:cNvPr id="10" name="Picture Placeholder 9" descr="A person and person sitting on a couch with two children&#10;&#10;Description automatically generated">
            <a:extLst>
              <a:ext uri="{FF2B5EF4-FFF2-40B4-BE49-F238E27FC236}">
                <a16:creationId xmlns:a16="http://schemas.microsoft.com/office/drawing/2014/main" id="{C2313B1C-0745-F377-0858-91E276A46B8E}"/>
              </a:ext>
            </a:extLst>
          </p:cNvPr>
          <p:cNvPicPr>
            <a:picLocks noGrp="1" noChangeAspect="1"/>
          </p:cNvPicPr>
          <p:nvPr>
            <p:ph type="pic" idx="3"/>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63984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4" name="Title 1">
            <a:extLst>
              <a:ext uri="{FF2B5EF4-FFF2-40B4-BE49-F238E27FC236}">
                <a16:creationId xmlns:a16="http://schemas.microsoft.com/office/drawing/2014/main" id="{62C45A8D-96D4-A00B-5230-403C52CE2157}"/>
              </a:ext>
            </a:extLst>
          </p:cNvPr>
          <p:cNvSpPr txBox="1">
            <a:spLocks/>
          </p:cNvSpPr>
          <p:nvPr/>
        </p:nvSpPr>
        <p:spPr>
          <a:xfrm>
            <a:off x="130629" y="813811"/>
            <a:ext cx="11076139" cy="1325563"/>
          </a:xfrm>
          <a:prstGeom prst="rect">
            <a:avLst/>
          </a:prstGeom>
        </p:spPr>
        <p:txBody>
          <a:bodyPr>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700" b="1" kern="0" dirty="0">
                <a:solidFill>
                  <a:srgbClr val="F9B104"/>
                </a:solidFill>
                <a:latin typeface="Outfit"/>
              </a:rPr>
              <a:t>Social Media</a:t>
            </a:r>
            <a:br>
              <a:rPr lang="en-GB" b="1" kern="0" dirty="0">
                <a:solidFill>
                  <a:srgbClr val="F9B104"/>
                </a:solidFill>
                <a:latin typeface="Outfit" pitchFamily="2" charset="0"/>
              </a:rPr>
            </a:br>
            <a:br>
              <a:rPr lang="en-GB" sz="1100" b="1" kern="0" dirty="0">
                <a:solidFill>
                  <a:srgbClr val="F9B104"/>
                </a:solidFill>
                <a:latin typeface="Outfit" pitchFamily="2" charset="0"/>
              </a:rPr>
            </a:br>
            <a:r>
              <a:rPr lang="en-GB" sz="2400" b="1" kern="0" dirty="0">
                <a:solidFill>
                  <a:srgbClr val="F9B104"/>
                </a:solidFill>
                <a:latin typeface="Outfit Light" pitchFamily="2" charset="0"/>
              </a:rPr>
              <a:t>Facebook, Instagram &amp; X (formerly Twitter) </a:t>
            </a:r>
          </a:p>
          <a:p>
            <a:r>
              <a:rPr lang="en-GB" sz="2400" b="1" kern="0" dirty="0">
                <a:solidFill>
                  <a:srgbClr val="F9B104"/>
                </a:solidFill>
                <a:latin typeface="Outfit Light" pitchFamily="2" charset="0"/>
              </a:rPr>
              <a:t>Organic content - new stories added to our FYW website</a:t>
            </a:r>
          </a:p>
        </p:txBody>
      </p:sp>
      <p:pic>
        <p:nvPicPr>
          <p:cNvPr id="3" name="Picture 2" descr="A person holding a baby&#10;&#10;Description automatically generated">
            <a:extLst>
              <a:ext uri="{FF2B5EF4-FFF2-40B4-BE49-F238E27FC236}">
                <a16:creationId xmlns:a16="http://schemas.microsoft.com/office/drawing/2014/main" id="{F8A39F1D-E71F-B74A-CBAD-00DFFA6F4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756" y="2395605"/>
            <a:ext cx="3877216" cy="3648584"/>
          </a:xfrm>
          <a:prstGeom prst="rect">
            <a:avLst/>
          </a:prstGeom>
        </p:spPr>
      </p:pic>
      <p:pic>
        <p:nvPicPr>
          <p:cNvPr id="8" name="Picture 7" descr="A cell phone with a picture of a person and a child&#10;&#10;Description automatically generated">
            <a:extLst>
              <a:ext uri="{FF2B5EF4-FFF2-40B4-BE49-F238E27FC236}">
                <a16:creationId xmlns:a16="http://schemas.microsoft.com/office/drawing/2014/main" id="{4F5D8418-B324-E76E-3D1E-D4FEFF77A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703" y="692834"/>
            <a:ext cx="3119229" cy="5472332"/>
          </a:xfrm>
          <a:prstGeom prst="rect">
            <a:avLst/>
          </a:prstGeom>
        </p:spPr>
      </p:pic>
    </p:spTree>
    <p:extLst>
      <p:ext uri="{BB962C8B-B14F-4D97-AF65-F5344CB8AC3E}">
        <p14:creationId xmlns:p14="http://schemas.microsoft.com/office/powerpoint/2010/main" val="1312099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F187B-C1E3-08D6-A4E1-62BB87FF7319}"/>
              </a:ext>
            </a:extLst>
          </p:cNvPr>
          <p:cNvSpPr>
            <a:spLocks noGrp="1"/>
          </p:cNvSpPr>
          <p:nvPr>
            <p:ph type="body" idx="1"/>
          </p:nvPr>
        </p:nvSpPr>
        <p:spPr>
          <a:xfrm>
            <a:off x="-151262" y="1946366"/>
            <a:ext cx="6428508" cy="4361672"/>
          </a:xfrm>
        </p:spPr>
        <p:txBody>
          <a:bodyPr/>
          <a:lstStyle/>
          <a:p>
            <a:pPr marL="571500" indent="-342900">
              <a:buFont typeface="Arial" panose="020B0604020202020204" pitchFamily="34" charset="0"/>
              <a:buChar char="•"/>
            </a:pPr>
            <a:r>
              <a:rPr lang="en-GB" sz="2400" dirty="0">
                <a:latin typeface="Outfit Light"/>
              </a:rPr>
              <a:t>Start using the resources from today </a:t>
            </a:r>
          </a:p>
          <a:p>
            <a:pPr marL="571500" indent="-342900">
              <a:buFont typeface="Arial" panose="020B0604020202020204" pitchFamily="34" charset="0"/>
              <a:buChar char="•"/>
            </a:pPr>
            <a:r>
              <a:rPr lang="en-GB" sz="2400" dirty="0">
                <a:latin typeface="Outfit Light"/>
              </a:rPr>
              <a:t>Share the campaign material with colleagues and families </a:t>
            </a:r>
          </a:p>
          <a:p>
            <a:pPr marL="571500" indent="-342900">
              <a:buFont typeface="Arial" panose="020B0604020202020204" pitchFamily="34" charset="0"/>
              <a:buChar char="•"/>
            </a:pPr>
            <a:r>
              <a:rPr lang="en-GB" sz="2400" dirty="0">
                <a:latin typeface="Outfit Light"/>
              </a:rPr>
              <a:t>Follow us on Facebook, X and Instagram</a:t>
            </a:r>
          </a:p>
          <a:p>
            <a:pPr marL="571500" indent="-342900">
              <a:buFont typeface="Arial" panose="020B0604020202020204" pitchFamily="34" charset="0"/>
              <a:buChar char="•"/>
            </a:pPr>
            <a:r>
              <a:rPr lang="en-GB" sz="2400" dirty="0">
                <a:latin typeface="Outfit Light"/>
              </a:rPr>
              <a:t>Add the FYW website into your favourites list</a:t>
            </a:r>
          </a:p>
          <a:p>
            <a:pPr marL="571500" indent="-342900">
              <a:buFont typeface="Arial" panose="020B0604020202020204" pitchFamily="34" charset="0"/>
              <a:buChar char="•"/>
            </a:pPr>
            <a:r>
              <a:rPr lang="en-GB" sz="2400" dirty="0">
                <a:latin typeface="Outfit Light"/>
              </a:rPr>
              <a:t>Add an August date to your diary for our FYW phase 2 launch of our new case studies</a:t>
            </a:r>
          </a:p>
          <a:p>
            <a:pPr marL="571500" indent="-342900">
              <a:buFont typeface="Arial" panose="020B0604020202020204" pitchFamily="34" charset="0"/>
              <a:buChar char="•"/>
            </a:pPr>
            <a:r>
              <a:rPr lang="en-GB" sz="2400" b="1" dirty="0">
                <a:solidFill>
                  <a:srgbClr val="F9B104"/>
                </a:solidFill>
                <a:latin typeface="Outfit Light"/>
              </a:rPr>
              <a:t>Support to raise awareness of the campaign?</a:t>
            </a:r>
          </a:p>
          <a:p>
            <a:pPr marL="571500" indent="-342900">
              <a:buFont typeface="Arial" panose="020B0604020202020204" pitchFamily="34" charset="0"/>
              <a:buChar char="•"/>
            </a:pPr>
            <a:endParaRPr lang="en-GB" sz="2400" dirty="0">
              <a:latin typeface="Outfit Light"/>
            </a:endParaRPr>
          </a:p>
          <a:p>
            <a:endParaRPr lang="en-GB" sz="2400" dirty="0">
              <a:latin typeface="Outfit Light"/>
            </a:endParaRPr>
          </a:p>
        </p:txBody>
      </p:sp>
      <p:sp>
        <p:nvSpPr>
          <p:cNvPr id="3" name="Text Placeholder 2">
            <a:extLst>
              <a:ext uri="{FF2B5EF4-FFF2-40B4-BE49-F238E27FC236}">
                <a16:creationId xmlns:a16="http://schemas.microsoft.com/office/drawing/2014/main" id="{7EA2CBE1-698B-0C0E-152E-D07B1C27427C}"/>
              </a:ext>
            </a:extLst>
          </p:cNvPr>
          <p:cNvSpPr>
            <a:spLocks noGrp="1"/>
          </p:cNvSpPr>
          <p:nvPr>
            <p:ph type="body" idx="2"/>
          </p:nvPr>
        </p:nvSpPr>
        <p:spPr>
          <a:xfrm>
            <a:off x="0" y="549962"/>
            <a:ext cx="6125984" cy="1667259"/>
          </a:xfrm>
        </p:spPr>
        <p:txBody>
          <a:bodyPr/>
          <a:lstStyle/>
          <a:p>
            <a:r>
              <a:rPr lang="en-GB" sz="2800" dirty="0">
                <a:latin typeface="Outfit Light"/>
              </a:rPr>
              <a:t>CALL TO ACTION: What you can do to support families and the campaign</a:t>
            </a:r>
          </a:p>
        </p:txBody>
      </p:sp>
      <p:pic>
        <p:nvPicPr>
          <p:cNvPr id="8" name="Picture 7" descr="Two women standing in front of a building&#10;&#10;Description automatically generated">
            <a:extLst>
              <a:ext uri="{FF2B5EF4-FFF2-40B4-BE49-F238E27FC236}">
                <a16:creationId xmlns:a16="http://schemas.microsoft.com/office/drawing/2014/main" id="{DD85202C-01B0-D704-4568-49F4DDF60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508" y="15845"/>
            <a:ext cx="5763491" cy="6842155"/>
          </a:xfrm>
          <a:prstGeom prst="rect">
            <a:avLst/>
          </a:prstGeom>
        </p:spPr>
      </p:pic>
    </p:spTree>
    <p:extLst>
      <p:ext uri="{BB962C8B-B14F-4D97-AF65-F5344CB8AC3E}">
        <p14:creationId xmlns:p14="http://schemas.microsoft.com/office/powerpoint/2010/main" val="186288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C25481-810A-4261-9838-FBBAE0628ABC}"/>
              </a:ext>
            </a:extLst>
          </p:cNvPr>
          <p:cNvSpPr>
            <a:spLocks noGrp="1"/>
          </p:cNvSpPr>
          <p:nvPr>
            <p:ph type="body" sz="quarter" idx="11"/>
          </p:nvPr>
        </p:nvSpPr>
        <p:spPr>
          <a:xfrm>
            <a:off x="359127" y="1489167"/>
            <a:ext cx="6035040" cy="5137446"/>
          </a:xfrm>
        </p:spPr>
        <p:txBody>
          <a:bodyPr>
            <a:noAutofit/>
          </a:bodyPr>
          <a:lstStyle/>
          <a:p>
            <a:pPr marL="342900" indent="-342900">
              <a:buClr>
                <a:srgbClr val="4C1E4F"/>
              </a:buClr>
              <a:buFont typeface="Arial" panose="020B0604020202020204" pitchFamily="34" charset="0"/>
              <a:buChar char="•"/>
            </a:pPr>
            <a:r>
              <a:rPr lang="en-GB" sz="1900" b="1" dirty="0">
                <a:solidFill>
                  <a:srgbClr val="F9B104"/>
                </a:solidFill>
                <a:latin typeface="Outfit Light" pitchFamily="2" charset="0"/>
              </a:rPr>
              <a:t>Breastfeeding friendly city </a:t>
            </a:r>
            <a:r>
              <a:rPr lang="en-GB" sz="1900" b="1" dirty="0">
                <a:solidFill>
                  <a:srgbClr val="4C1E4F"/>
                </a:solidFill>
                <a:latin typeface="Outfit Light" pitchFamily="2" charset="0"/>
              </a:rPr>
              <a:t>– highlighting the value of supporting breastfeeding families as customers and employees.</a:t>
            </a:r>
          </a:p>
          <a:p>
            <a:pPr marL="342900" indent="-342900">
              <a:buClr>
                <a:srgbClr val="4C1E4F"/>
              </a:buClr>
              <a:buFont typeface="Arial" panose="020B0604020202020204" pitchFamily="34" charset="0"/>
              <a:buChar char="•"/>
            </a:pPr>
            <a:r>
              <a:rPr lang="en-GB" sz="1900" b="1" dirty="0">
                <a:solidFill>
                  <a:srgbClr val="F9B104"/>
                </a:solidFill>
                <a:latin typeface="Outfit Light" pitchFamily="2" charset="0"/>
              </a:rPr>
              <a:t>Breastfeeding welcome scheme </a:t>
            </a:r>
            <a:r>
              <a:rPr lang="en-GB" sz="1900" b="1" dirty="0">
                <a:solidFill>
                  <a:srgbClr val="4C1E4F"/>
                </a:solidFill>
                <a:latin typeface="Outfit Light" pitchFamily="2" charset="0"/>
              </a:rPr>
              <a:t>– families know where their needs will be met.</a:t>
            </a:r>
          </a:p>
          <a:p>
            <a:pPr marL="342900" indent="-342900">
              <a:buClr>
                <a:srgbClr val="4C1E4F"/>
              </a:buClr>
              <a:buFont typeface="Arial" panose="020B0604020202020204" pitchFamily="34" charset="0"/>
              <a:buChar char="•"/>
            </a:pPr>
            <a:r>
              <a:rPr lang="en-GB" sz="1900" b="1" dirty="0">
                <a:solidFill>
                  <a:srgbClr val="F9B104"/>
                </a:solidFill>
                <a:latin typeface="Outfit Light" pitchFamily="2" charset="0"/>
              </a:rPr>
              <a:t>Onward commissioning </a:t>
            </a:r>
            <a:r>
              <a:rPr lang="en-GB" sz="1900" b="1" dirty="0">
                <a:solidFill>
                  <a:srgbClr val="4C1E4F"/>
                </a:solidFill>
                <a:latin typeface="Outfit Light" pitchFamily="2" charset="0"/>
              </a:rPr>
              <a:t>– transition the campaign over to Nottingham City Council Public Health</a:t>
            </a:r>
          </a:p>
          <a:p>
            <a:pPr marL="342900" indent="-342900">
              <a:buClr>
                <a:srgbClr val="4C1E4F"/>
              </a:buClr>
              <a:buFont typeface="Arial" panose="020B0604020202020204" pitchFamily="34" charset="0"/>
              <a:buChar char="•"/>
            </a:pPr>
            <a:r>
              <a:rPr lang="en-GB" sz="1900" b="1" dirty="0">
                <a:solidFill>
                  <a:srgbClr val="F9B104"/>
                </a:solidFill>
                <a:latin typeface="Outfit Light" pitchFamily="2" charset="0"/>
              </a:rPr>
              <a:t>Expanding assets portfolio </a:t>
            </a:r>
            <a:r>
              <a:rPr lang="en-GB" sz="1900" b="1" dirty="0">
                <a:solidFill>
                  <a:srgbClr val="4C1E4F"/>
                </a:solidFill>
                <a:latin typeface="Outfit Light" pitchFamily="2" charset="0"/>
              </a:rPr>
              <a:t>– mirroring and complementing phase one with supportive resources to align with the new case studies and any gaps in information.</a:t>
            </a:r>
          </a:p>
          <a:p>
            <a:pPr marL="342900" indent="-342900">
              <a:buClr>
                <a:srgbClr val="4C1E4F"/>
              </a:buClr>
              <a:buFont typeface="Arial" panose="020B0604020202020204" pitchFamily="34" charset="0"/>
              <a:buChar char="•"/>
            </a:pPr>
            <a:r>
              <a:rPr lang="en-GB" sz="1900" b="1" dirty="0">
                <a:solidFill>
                  <a:srgbClr val="F9B104"/>
                </a:solidFill>
                <a:latin typeface="Outfit Light" pitchFamily="2" charset="0"/>
              </a:rPr>
              <a:t>A workforce toolkit </a:t>
            </a:r>
            <a:r>
              <a:rPr lang="en-GB" sz="1900" b="1" dirty="0">
                <a:solidFill>
                  <a:srgbClr val="4C1E4F"/>
                </a:solidFill>
                <a:latin typeface="Outfit Light" pitchFamily="2" charset="0"/>
              </a:rPr>
              <a:t>– how can they use campaign in work with families incorporating FYW messaging</a:t>
            </a:r>
          </a:p>
          <a:p>
            <a:pPr marL="342900" indent="-342900">
              <a:buClr>
                <a:srgbClr val="4C1E4F"/>
              </a:buClr>
              <a:buFont typeface="Arial" panose="020B0604020202020204" pitchFamily="34" charset="0"/>
              <a:buChar char="•"/>
            </a:pPr>
            <a:r>
              <a:rPr lang="en-GB" sz="1900" b="1" dirty="0">
                <a:solidFill>
                  <a:srgbClr val="F9B104"/>
                </a:solidFill>
                <a:latin typeface="Outfit Light" pitchFamily="2" charset="0"/>
              </a:rPr>
              <a:t>Joint ownership and campaign for all </a:t>
            </a:r>
            <a:r>
              <a:rPr lang="en-GB" sz="1900" b="1" dirty="0">
                <a:solidFill>
                  <a:srgbClr val="4C1E4F"/>
                </a:solidFill>
                <a:latin typeface="Outfit Light" pitchFamily="2" charset="0"/>
              </a:rPr>
              <a:t>– greater chance of impact and positive outcomes – system change</a:t>
            </a:r>
          </a:p>
          <a:p>
            <a:pPr>
              <a:buClr>
                <a:srgbClr val="4C1E4F"/>
              </a:buClr>
            </a:pPr>
            <a:endParaRPr lang="en-GB" dirty="0">
              <a:solidFill>
                <a:srgbClr val="4C2050"/>
              </a:solidFill>
              <a:latin typeface="Outfit Light" pitchFamily="2" charset="0"/>
            </a:endParaRPr>
          </a:p>
        </p:txBody>
      </p:sp>
      <p:sp>
        <p:nvSpPr>
          <p:cNvPr id="12" name="Text Placeholder 11">
            <a:extLst>
              <a:ext uri="{FF2B5EF4-FFF2-40B4-BE49-F238E27FC236}">
                <a16:creationId xmlns:a16="http://schemas.microsoft.com/office/drawing/2014/main" id="{DBDB9257-EEE9-4298-88E0-084F577388D0}"/>
              </a:ext>
            </a:extLst>
          </p:cNvPr>
          <p:cNvSpPr>
            <a:spLocks noGrp="1"/>
          </p:cNvSpPr>
          <p:nvPr>
            <p:ph type="body" sz="quarter" idx="12"/>
          </p:nvPr>
        </p:nvSpPr>
        <p:spPr>
          <a:xfrm>
            <a:off x="73045" y="445899"/>
            <a:ext cx="6745766" cy="1150705"/>
          </a:xfrm>
        </p:spPr>
        <p:txBody>
          <a:bodyPr/>
          <a:lstStyle/>
          <a:p>
            <a:pPr algn="ctr"/>
            <a:r>
              <a:rPr lang="en-GB" sz="2800" dirty="0">
                <a:latin typeface="Outfit" pitchFamily="2" charset="0"/>
              </a:rPr>
              <a:t>Next Steps Towards A </a:t>
            </a:r>
          </a:p>
          <a:p>
            <a:pPr algn="ctr"/>
            <a:r>
              <a:rPr lang="en-GB" sz="2800">
                <a:latin typeface="Outfit" pitchFamily="2" charset="0"/>
              </a:rPr>
              <a:t>Breastfeeding-Friendly </a:t>
            </a:r>
            <a:r>
              <a:rPr lang="en-GB" sz="2800" dirty="0">
                <a:latin typeface="Outfit" pitchFamily="2" charset="0"/>
              </a:rPr>
              <a:t>C</a:t>
            </a:r>
            <a:r>
              <a:rPr lang="en-GB" sz="2800">
                <a:latin typeface="Outfit" pitchFamily="2" charset="0"/>
              </a:rPr>
              <a:t>ity</a:t>
            </a:r>
            <a:endParaRPr lang="en-GB" sz="2800" dirty="0">
              <a:latin typeface="Outfit" pitchFamily="2" charset="0"/>
            </a:endParaRPr>
          </a:p>
        </p:txBody>
      </p:sp>
      <p:pic>
        <p:nvPicPr>
          <p:cNvPr id="3" name="Picture 2" descr="A person holding a baby&#10;&#10;Description automatically generated">
            <a:extLst>
              <a:ext uri="{FF2B5EF4-FFF2-40B4-BE49-F238E27FC236}">
                <a16:creationId xmlns:a16="http://schemas.microsoft.com/office/drawing/2014/main" id="{2D72DA13-214D-F480-8719-B1412202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248" y="0"/>
            <a:ext cx="5511752" cy="6845745"/>
          </a:xfrm>
          <a:prstGeom prst="rect">
            <a:avLst/>
          </a:prstGeom>
        </p:spPr>
      </p:pic>
    </p:spTree>
    <p:extLst>
      <p:ext uri="{BB962C8B-B14F-4D97-AF65-F5344CB8AC3E}">
        <p14:creationId xmlns:p14="http://schemas.microsoft.com/office/powerpoint/2010/main" val="3765593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F1ED73-A908-4BF6-85BB-68F95BE9BF10}"/>
              </a:ext>
            </a:extLst>
          </p:cNvPr>
          <p:cNvSpPr>
            <a:spLocks noGrp="1"/>
          </p:cNvSpPr>
          <p:nvPr>
            <p:ph type="ctrTitle"/>
          </p:nvPr>
        </p:nvSpPr>
        <p:spPr>
          <a:xfrm>
            <a:off x="676656" y="4009293"/>
            <a:ext cx="9144000" cy="1172308"/>
          </a:xfrm>
        </p:spPr>
        <p:txBody>
          <a:bodyPr>
            <a:normAutofit fontScale="90000"/>
          </a:bodyPr>
          <a:lstStyle/>
          <a:p>
            <a:r>
              <a:rPr lang="en-GB" sz="8900" b="1" dirty="0">
                <a:latin typeface="Outfit Light" pitchFamily="2" charset="0"/>
                <a:ea typeface="Lato" panose="020F0502020204030203" pitchFamily="34" charset="0"/>
                <a:cs typeface="Lato" panose="020F0502020204030203" pitchFamily="34" charset="0"/>
              </a:rPr>
              <a:t>Thank you</a:t>
            </a:r>
            <a:br>
              <a:rPr lang="en-GB" b="1" dirty="0">
                <a:latin typeface="Outfit Light" pitchFamily="2" charset="0"/>
                <a:ea typeface="Lato" panose="020F0502020204030203" pitchFamily="34" charset="0"/>
                <a:cs typeface="Lato" panose="020F0502020204030203" pitchFamily="34" charset="0"/>
              </a:rPr>
            </a:br>
            <a:br>
              <a:rPr lang="en-GB" b="1" dirty="0">
                <a:latin typeface="Outfit Light" pitchFamily="2" charset="0"/>
                <a:ea typeface="Lato" panose="020F0502020204030203" pitchFamily="34" charset="0"/>
                <a:cs typeface="Lato" panose="020F0502020204030203" pitchFamily="34" charset="0"/>
              </a:rPr>
            </a:br>
            <a:endParaRPr lang="en-GB" b="1" dirty="0">
              <a:latin typeface="Outfit Light" pitchFamily="2"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C40E0EA8-DF32-6E37-9560-A863F8466158}"/>
              </a:ext>
            </a:extLst>
          </p:cNvPr>
          <p:cNvSpPr/>
          <p:nvPr/>
        </p:nvSpPr>
        <p:spPr>
          <a:xfrm>
            <a:off x="138545" y="5019578"/>
            <a:ext cx="12053455" cy="1787236"/>
          </a:xfrm>
          <a:prstGeom prst="rect">
            <a:avLst/>
          </a:prstGeom>
          <a:solidFill>
            <a:srgbClr val="4C1E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up of logos&#10;&#10;Description automatically generated">
            <a:extLst>
              <a:ext uri="{FF2B5EF4-FFF2-40B4-BE49-F238E27FC236}">
                <a16:creationId xmlns:a16="http://schemas.microsoft.com/office/drawing/2014/main" id="{D1D173CB-BCCE-D165-06E0-7E705A99C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783" y="5181601"/>
            <a:ext cx="4666088" cy="1394463"/>
          </a:xfrm>
          <a:prstGeom prst="rect">
            <a:avLst/>
          </a:prstGeom>
        </p:spPr>
      </p:pic>
      <p:pic>
        <p:nvPicPr>
          <p:cNvPr id="12" name="Picture 11" descr="A white letter f in a square with a purple background&#10;&#10;Description automatically generated">
            <a:hlinkClick r:id="rId4"/>
            <a:extLst>
              <a:ext uri="{FF2B5EF4-FFF2-40B4-BE49-F238E27FC236}">
                <a16:creationId xmlns:a16="http://schemas.microsoft.com/office/drawing/2014/main" id="{B20FDB55-1CCA-B7C1-B8CA-CCB23384F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26" y="5266535"/>
            <a:ext cx="1349406" cy="1448142"/>
          </a:xfrm>
          <a:prstGeom prst="rect">
            <a:avLst/>
          </a:prstGeom>
        </p:spPr>
      </p:pic>
      <p:pic>
        <p:nvPicPr>
          <p:cNvPr id="14" name="Picture 13" descr="A white square with a circle in it&#10;&#10;Description automatically generated">
            <a:hlinkClick r:id="rId6"/>
            <a:extLst>
              <a:ext uri="{FF2B5EF4-FFF2-40B4-BE49-F238E27FC236}">
                <a16:creationId xmlns:a16="http://schemas.microsoft.com/office/drawing/2014/main" id="{7589A620-781A-91CE-5562-20F6126261AC}"/>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371269" y="5303514"/>
            <a:ext cx="1215902" cy="1458796"/>
          </a:xfrm>
          <a:prstGeom prst="rect">
            <a:avLst/>
          </a:prstGeom>
        </p:spPr>
      </p:pic>
      <p:pic>
        <p:nvPicPr>
          <p:cNvPr id="9" name="Picture 8" descr="A white bird in a square with a purple background&#10;&#10;Description automatically generated">
            <a:hlinkClick r:id="rId8"/>
            <a:extLst>
              <a:ext uri="{FF2B5EF4-FFF2-40B4-BE49-F238E27FC236}">
                <a16:creationId xmlns:a16="http://schemas.microsoft.com/office/drawing/2014/main" id="{E3647FA8-7F31-6A46-C247-8DAA30DB703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2755642" y="5303514"/>
            <a:ext cx="1268561" cy="1554486"/>
          </a:xfrm>
          <a:prstGeom prst="rect">
            <a:avLst/>
          </a:prstGeom>
        </p:spPr>
      </p:pic>
    </p:spTree>
    <p:extLst>
      <p:ext uri="{BB962C8B-B14F-4D97-AF65-F5344CB8AC3E}">
        <p14:creationId xmlns:p14="http://schemas.microsoft.com/office/powerpoint/2010/main" val="302332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CFF67-BBC3-1EC2-1693-99CB93AE21F9}"/>
              </a:ext>
            </a:extLst>
          </p:cNvPr>
          <p:cNvSpPr/>
          <p:nvPr/>
        </p:nvSpPr>
        <p:spPr>
          <a:xfrm>
            <a:off x="0" y="0"/>
            <a:ext cx="12192000" cy="6858000"/>
          </a:xfrm>
          <a:prstGeom prst="rect">
            <a:avLst/>
          </a:prstGeom>
          <a:solidFill>
            <a:srgbClr val="4C1E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0" name="Content Placeholder 19">
            <a:extLst>
              <a:ext uri="{FF2B5EF4-FFF2-40B4-BE49-F238E27FC236}">
                <a16:creationId xmlns:a16="http://schemas.microsoft.com/office/drawing/2014/main" id="{36822D4B-4D01-46A7-82E5-EE2E46ED4D9F}"/>
              </a:ext>
            </a:extLst>
          </p:cNvPr>
          <p:cNvGraphicFramePr>
            <a:graphicFrameLocks noGrp="1"/>
          </p:cNvGraphicFramePr>
          <p:nvPr>
            <p:ph idx="1"/>
            <p:extLst>
              <p:ext uri="{D42A27DB-BD31-4B8C-83A1-F6EECF244321}">
                <p14:modId xmlns:p14="http://schemas.microsoft.com/office/powerpoint/2010/main" val="4056644234"/>
              </p:ext>
            </p:extLst>
          </p:nvPr>
        </p:nvGraphicFramePr>
        <p:xfrm>
          <a:off x="493853" y="758757"/>
          <a:ext cx="11204294" cy="5537202"/>
        </p:xfrm>
        <a:graphic>
          <a:graphicData uri="http://schemas.openxmlformats.org/drawingml/2006/table">
            <a:tbl>
              <a:tblPr firstRow="1" firstCol="1" bandRow="1">
                <a:tableStyleId>{8A107856-5554-42FB-B03E-39F5DBC370BA}</a:tableStyleId>
              </a:tblPr>
              <a:tblGrid>
                <a:gridCol w="5198552">
                  <a:extLst>
                    <a:ext uri="{9D8B030D-6E8A-4147-A177-3AD203B41FA5}">
                      <a16:colId xmlns:a16="http://schemas.microsoft.com/office/drawing/2014/main" val="3625031365"/>
                    </a:ext>
                  </a:extLst>
                </a:gridCol>
                <a:gridCol w="2370581">
                  <a:extLst>
                    <a:ext uri="{9D8B030D-6E8A-4147-A177-3AD203B41FA5}">
                      <a16:colId xmlns:a16="http://schemas.microsoft.com/office/drawing/2014/main" val="381518662"/>
                    </a:ext>
                  </a:extLst>
                </a:gridCol>
                <a:gridCol w="3635161">
                  <a:extLst>
                    <a:ext uri="{9D8B030D-6E8A-4147-A177-3AD203B41FA5}">
                      <a16:colId xmlns:a16="http://schemas.microsoft.com/office/drawing/2014/main" val="3264833251"/>
                    </a:ext>
                  </a:extLst>
                </a:gridCol>
              </a:tblGrid>
              <a:tr h="1323592">
                <a:tc>
                  <a:txBody>
                    <a:bodyPr/>
                    <a:lstStyle/>
                    <a:p>
                      <a:pPr algn="l">
                        <a:lnSpc>
                          <a:spcPct val="107000"/>
                        </a:lnSpc>
                        <a:spcAft>
                          <a:spcPts val="800"/>
                        </a:spcAft>
                      </a:pPr>
                      <a:r>
                        <a:rPr lang="en-GB" sz="2400" b="1" cap="none" spc="0" dirty="0">
                          <a:solidFill>
                            <a:schemeClr val="tx1">
                              <a:lumMod val="75000"/>
                              <a:lumOff val="25000"/>
                            </a:schemeClr>
                          </a:solidFill>
                          <a:effectLst/>
                          <a:latin typeface="Outfit"/>
                        </a:rPr>
                        <a:t>Area</a:t>
                      </a:r>
                      <a:endParaRPr lang="en-GB" sz="2400" b="1"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467735" marT="155912" marB="155912"/>
                </a:tc>
                <a:tc>
                  <a:txBody>
                    <a:bodyPr/>
                    <a:lstStyle/>
                    <a:p>
                      <a:pPr>
                        <a:lnSpc>
                          <a:spcPct val="107000"/>
                        </a:lnSpc>
                        <a:spcAft>
                          <a:spcPts val="800"/>
                        </a:spcAft>
                      </a:pPr>
                      <a:r>
                        <a:rPr lang="en-GB" sz="2400" b="1" cap="none" spc="0" dirty="0">
                          <a:solidFill>
                            <a:schemeClr val="tx1">
                              <a:lumMod val="75000"/>
                              <a:lumOff val="25000"/>
                            </a:schemeClr>
                          </a:solidFill>
                          <a:effectLst/>
                          <a:latin typeface="Outfit"/>
                        </a:rPr>
                        <a:t>Initiation </a:t>
                      </a:r>
                      <a:br>
                        <a:rPr lang="en-GB" sz="2400" b="1" cap="none" spc="0" dirty="0">
                          <a:solidFill>
                            <a:schemeClr val="tx1">
                              <a:lumMod val="75000"/>
                              <a:lumOff val="25000"/>
                            </a:schemeClr>
                          </a:solidFill>
                          <a:effectLst/>
                          <a:latin typeface="Outfit"/>
                        </a:rPr>
                      </a:br>
                      <a:r>
                        <a:rPr lang="en-GB" sz="2400" b="1" cap="none" spc="0" dirty="0">
                          <a:solidFill>
                            <a:schemeClr val="tx1">
                              <a:lumMod val="75000"/>
                              <a:lumOff val="25000"/>
                            </a:schemeClr>
                          </a:solidFill>
                          <a:effectLst/>
                          <a:latin typeface="Outfit"/>
                        </a:rPr>
                        <a:t>(first feed)</a:t>
                      </a:r>
                      <a:endParaRPr lang="en-GB" sz="2400" b="1"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tc>
                  <a:txBody>
                    <a:bodyPr/>
                    <a:lstStyle/>
                    <a:p>
                      <a:pPr>
                        <a:lnSpc>
                          <a:spcPct val="107000"/>
                        </a:lnSpc>
                        <a:spcAft>
                          <a:spcPts val="800"/>
                        </a:spcAft>
                      </a:pPr>
                      <a:r>
                        <a:rPr lang="en-GB" sz="2400" b="1" cap="none" spc="0" dirty="0">
                          <a:solidFill>
                            <a:schemeClr val="tx1">
                              <a:lumMod val="75000"/>
                              <a:lumOff val="25000"/>
                            </a:schemeClr>
                          </a:solidFill>
                          <a:effectLst/>
                          <a:latin typeface="Outfit"/>
                        </a:rPr>
                        <a:t>Continuation </a:t>
                      </a:r>
                      <a:br>
                        <a:rPr lang="en-GB" sz="2400" b="1" cap="none" spc="0" dirty="0">
                          <a:solidFill>
                            <a:schemeClr val="tx1">
                              <a:lumMod val="75000"/>
                              <a:lumOff val="25000"/>
                            </a:schemeClr>
                          </a:solidFill>
                          <a:effectLst/>
                          <a:latin typeface="Outfit"/>
                        </a:rPr>
                      </a:br>
                      <a:r>
                        <a:rPr lang="en-GB" sz="2400" b="1" cap="none" spc="0" dirty="0">
                          <a:solidFill>
                            <a:schemeClr val="tx1">
                              <a:lumMod val="75000"/>
                              <a:lumOff val="25000"/>
                            </a:schemeClr>
                          </a:solidFill>
                          <a:effectLst/>
                          <a:latin typeface="Outfit"/>
                        </a:rPr>
                        <a:t>(6-8 weeks)</a:t>
                      </a:r>
                      <a:endParaRPr lang="en-GB" sz="2400" b="1"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extLst>
                  <a:ext uri="{0D108BD9-81ED-4DB2-BD59-A6C34878D82A}">
                    <a16:rowId xmlns:a16="http://schemas.microsoft.com/office/drawing/2014/main" val="49109103"/>
                  </a:ext>
                </a:extLst>
              </a:tr>
              <a:tr h="842722">
                <a:tc>
                  <a:txBody>
                    <a:bodyPr/>
                    <a:lstStyle/>
                    <a:p>
                      <a:pPr algn="l">
                        <a:lnSpc>
                          <a:spcPct val="107000"/>
                        </a:lnSpc>
                        <a:spcAft>
                          <a:spcPts val="800"/>
                        </a:spcAft>
                      </a:pPr>
                      <a:r>
                        <a:rPr lang="en-GB" sz="2400" b="1" cap="none" spc="0" dirty="0">
                          <a:solidFill>
                            <a:schemeClr val="tx1">
                              <a:lumMod val="75000"/>
                              <a:lumOff val="25000"/>
                            </a:schemeClr>
                          </a:solidFill>
                          <a:effectLst/>
                          <a:latin typeface="Outfit"/>
                        </a:rPr>
                        <a:t>Nottingham</a:t>
                      </a:r>
                      <a:endParaRPr lang="en-GB" sz="2400" b="1"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467735"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72%</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48%</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extLst>
                  <a:ext uri="{0D108BD9-81ED-4DB2-BD59-A6C34878D82A}">
                    <a16:rowId xmlns:a16="http://schemas.microsoft.com/office/drawing/2014/main" val="3951164050"/>
                  </a:ext>
                </a:extLst>
              </a:tr>
              <a:tr h="842722">
                <a:tc>
                  <a:txBody>
                    <a:bodyPr/>
                    <a:lstStyle/>
                    <a:p>
                      <a:pPr algn="l">
                        <a:lnSpc>
                          <a:spcPct val="107000"/>
                        </a:lnSpc>
                        <a:spcAft>
                          <a:spcPts val="800"/>
                        </a:spcAft>
                      </a:pPr>
                      <a:r>
                        <a:rPr lang="en-GB" sz="2400" b="1" cap="none" spc="0" dirty="0">
                          <a:solidFill>
                            <a:schemeClr val="tx1">
                              <a:lumMod val="75000"/>
                              <a:lumOff val="25000"/>
                            </a:schemeClr>
                          </a:solidFill>
                          <a:effectLst/>
                          <a:latin typeface="Outfit"/>
                        </a:rPr>
                        <a:t>Aspley</a:t>
                      </a:r>
                      <a:endParaRPr lang="en-GB" sz="2400" b="1"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467735"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48%</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37%</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extLst>
                  <a:ext uri="{0D108BD9-81ED-4DB2-BD59-A6C34878D82A}">
                    <a16:rowId xmlns:a16="http://schemas.microsoft.com/office/drawing/2014/main" val="2285018321"/>
                  </a:ext>
                </a:extLst>
              </a:tr>
              <a:tr h="842722">
                <a:tc>
                  <a:txBody>
                    <a:bodyPr/>
                    <a:lstStyle/>
                    <a:p>
                      <a:pPr algn="l">
                        <a:lnSpc>
                          <a:spcPct val="107000"/>
                        </a:lnSpc>
                        <a:spcAft>
                          <a:spcPts val="800"/>
                        </a:spcAft>
                      </a:pPr>
                      <a:r>
                        <a:rPr lang="en-GB" sz="2400" b="1" cap="none" spc="0" dirty="0">
                          <a:solidFill>
                            <a:schemeClr val="tx1">
                              <a:lumMod val="75000"/>
                              <a:lumOff val="25000"/>
                            </a:schemeClr>
                          </a:solidFill>
                          <a:effectLst/>
                          <a:latin typeface="Outfit"/>
                        </a:rPr>
                        <a:t>Bulwell</a:t>
                      </a:r>
                      <a:endParaRPr lang="en-GB" sz="2400" b="1"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467735"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52%</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33%</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extLst>
                  <a:ext uri="{0D108BD9-81ED-4DB2-BD59-A6C34878D82A}">
                    <a16:rowId xmlns:a16="http://schemas.microsoft.com/office/drawing/2014/main" val="1672101396"/>
                  </a:ext>
                </a:extLst>
              </a:tr>
              <a:tr h="842722">
                <a:tc>
                  <a:txBody>
                    <a:bodyPr/>
                    <a:lstStyle/>
                    <a:p>
                      <a:pPr algn="l">
                        <a:lnSpc>
                          <a:spcPct val="107000"/>
                        </a:lnSpc>
                        <a:spcAft>
                          <a:spcPts val="800"/>
                        </a:spcAft>
                      </a:pPr>
                      <a:r>
                        <a:rPr lang="en-GB" sz="2400" b="1" cap="none" spc="0" dirty="0">
                          <a:solidFill>
                            <a:schemeClr val="tx1">
                              <a:lumMod val="75000"/>
                              <a:lumOff val="25000"/>
                            </a:schemeClr>
                          </a:solidFill>
                          <a:effectLst/>
                          <a:latin typeface="Outfit"/>
                        </a:rPr>
                        <a:t>Hyson Green &amp; Arboretum</a:t>
                      </a:r>
                      <a:endParaRPr lang="en-GB" sz="2400" b="1"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467735"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63%</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60%</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extLst>
                  <a:ext uri="{0D108BD9-81ED-4DB2-BD59-A6C34878D82A}">
                    <a16:rowId xmlns:a16="http://schemas.microsoft.com/office/drawing/2014/main" val="1467764399"/>
                  </a:ext>
                </a:extLst>
              </a:tr>
              <a:tr h="842722">
                <a:tc>
                  <a:txBody>
                    <a:bodyPr/>
                    <a:lstStyle/>
                    <a:p>
                      <a:pPr algn="l">
                        <a:lnSpc>
                          <a:spcPct val="107000"/>
                        </a:lnSpc>
                        <a:spcAft>
                          <a:spcPts val="800"/>
                        </a:spcAft>
                      </a:pPr>
                      <a:r>
                        <a:rPr lang="en-GB" sz="2400" b="1" cap="none" spc="0" dirty="0">
                          <a:solidFill>
                            <a:schemeClr val="tx1">
                              <a:lumMod val="75000"/>
                              <a:lumOff val="25000"/>
                            </a:schemeClr>
                          </a:solidFill>
                          <a:effectLst/>
                          <a:latin typeface="Outfit"/>
                        </a:rPr>
                        <a:t>St Ann’s</a:t>
                      </a:r>
                      <a:endParaRPr lang="en-GB" sz="2400" b="1"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467735"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57%</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tc>
                  <a:txBody>
                    <a:bodyPr/>
                    <a:lstStyle/>
                    <a:p>
                      <a:pPr>
                        <a:lnSpc>
                          <a:spcPct val="107000"/>
                        </a:lnSpc>
                        <a:spcAft>
                          <a:spcPts val="800"/>
                        </a:spcAft>
                      </a:pPr>
                      <a:r>
                        <a:rPr lang="en-GB" sz="2400" cap="none" spc="0" dirty="0">
                          <a:solidFill>
                            <a:schemeClr val="tx1">
                              <a:lumMod val="75000"/>
                              <a:lumOff val="25000"/>
                            </a:schemeClr>
                          </a:solidFill>
                          <a:effectLst/>
                          <a:latin typeface="Outfit"/>
                        </a:rPr>
                        <a:t>55%</a:t>
                      </a:r>
                      <a:endParaRPr lang="en-GB" sz="2400" cap="none" spc="0" dirty="0">
                        <a:solidFill>
                          <a:schemeClr val="tx1">
                            <a:lumMod val="75000"/>
                            <a:lumOff val="25000"/>
                          </a:schemeClr>
                        </a:solidFill>
                        <a:effectLst/>
                        <a:latin typeface="Outfit"/>
                        <a:ea typeface="Lato" panose="020F0502020204030203" pitchFamily="34" charset="0"/>
                        <a:cs typeface="Lato" panose="020F0502020204030203" pitchFamily="34" charset="0"/>
                      </a:endParaRPr>
                    </a:p>
                  </a:txBody>
                  <a:tcPr marL="311824" marR="218759" marT="155912" marB="155912"/>
                </a:tc>
                <a:extLst>
                  <a:ext uri="{0D108BD9-81ED-4DB2-BD59-A6C34878D82A}">
                    <a16:rowId xmlns:a16="http://schemas.microsoft.com/office/drawing/2014/main" val="2887299307"/>
                  </a:ext>
                </a:extLst>
              </a:tr>
            </a:tbl>
          </a:graphicData>
        </a:graphic>
      </p:graphicFrame>
      <p:sp>
        <p:nvSpPr>
          <p:cNvPr id="7" name="TextBox 6">
            <a:extLst>
              <a:ext uri="{FF2B5EF4-FFF2-40B4-BE49-F238E27FC236}">
                <a16:creationId xmlns:a16="http://schemas.microsoft.com/office/drawing/2014/main" id="{6B58C41D-49E4-4731-91D5-6F1A458BB418}"/>
              </a:ext>
            </a:extLst>
          </p:cNvPr>
          <p:cNvSpPr txBox="1"/>
          <p:nvPr/>
        </p:nvSpPr>
        <p:spPr>
          <a:xfrm>
            <a:off x="4379687" y="5920407"/>
            <a:ext cx="8599507" cy="375552"/>
          </a:xfrm>
          <a:prstGeom prst="rect">
            <a:avLst/>
          </a:prstGeom>
          <a:noFill/>
        </p:spPr>
        <p:txBody>
          <a:bodyPr wrap="square">
            <a:spAutoFit/>
          </a:bodyPr>
          <a:lstStyle/>
          <a:p>
            <a:pPr marL="0" indent="0">
              <a:lnSpc>
                <a:spcPct val="107000"/>
              </a:lnSpc>
              <a:spcAft>
                <a:spcPts val="800"/>
              </a:spcAft>
            </a:pPr>
            <a:r>
              <a:rPr lang="en-GB" sz="1800" b="1" dirty="0">
                <a:solidFill>
                  <a:schemeClr val="bg1"/>
                </a:solidFill>
                <a:effectLst/>
                <a:latin typeface="Outfit Light" pitchFamily="2"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32668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524A28-FB53-4E24-B4EF-086ADEDF9442}"/>
              </a:ext>
            </a:extLst>
          </p:cNvPr>
          <p:cNvSpPr>
            <a:spLocks noGrp="1"/>
          </p:cNvSpPr>
          <p:nvPr>
            <p:ph type="body" sz="quarter" idx="11"/>
          </p:nvPr>
        </p:nvSpPr>
        <p:spPr>
          <a:xfrm>
            <a:off x="248194" y="2026508"/>
            <a:ext cx="6406606" cy="4333052"/>
          </a:xfrm>
        </p:spPr>
        <p:txBody>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Outfit Light"/>
                <a:cs typeface="Arial" panose="020B0604020202020204" pitchFamily="34" charset="0"/>
              </a:rPr>
              <a:t>Co-produced with local families, residents and workforce </a:t>
            </a:r>
            <a:r>
              <a:rPr lang="en-GB" dirty="0">
                <a:solidFill>
                  <a:prstClr val="white"/>
                </a:solidFill>
                <a:latin typeface="Outfit Light"/>
                <a:cs typeface="Arial" panose="020B0604020202020204" pitchFamily="34" charset="0"/>
              </a:rPr>
              <a:t>through </a:t>
            </a:r>
            <a:r>
              <a:rPr kumimoji="0" lang="en-GB" sz="2000" b="0" i="0" u="none" strike="noStrike" kern="1200" cap="none" spc="0" normalizeH="0" baseline="0" noProof="0" dirty="0">
                <a:ln>
                  <a:noFill/>
                </a:ln>
                <a:solidFill>
                  <a:prstClr val="white"/>
                </a:solidFill>
                <a:effectLst/>
                <a:uLnTx/>
                <a:uFillTx/>
                <a:latin typeface="Outfit Light"/>
                <a:cs typeface="Arial" panose="020B0604020202020204" pitchFamily="34" charset="0"/>
              </a:rPr>
              <a:t>the Big </a:t>
            </a:r>
            <a:r>
              <a:rPr lang="en-GB" dirty="0">
                <a:solidFill>
                  <a:prstClr val="white"/>
                </a:solidFill>
                <a:latin typeface="Outfit Light"/>
                <a:cs typeface="Arial" panose="020B0604020202020204" pitchFamily="34" charset="0"/>
              </a:rPr>
              <a:t>Nottingham </a:t>
            </a:r>
            <a:r>
              <a:rPr kumimoji="0" lang="en-GB" sz="2000" b="0" i="0" u="none" strike="noStrike" kern="1200" cap="none" spc="0" normalizeH="0" baseline="0" noProof="0" dirty="0">
                <a:ln>
                  <a:noFill/>
                </a:ln>
                <a:solidFill>
                  <a:prstClr val="white"/>
                </a:solidFill>
                <a:effectLst/>
                <a:uLnTx/>
                <a:uFillTx/>
                <a:latin typeface="Outfit Light"/>
                <a:cs typeface="Arial" panose="020B0604020202020204" pitchFamily="34" charset="0"/>
              </a:rPr>
              <a:t>Breastfeeding Survey and stakeholder/workforce surveys &amp; interviews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Outfit Light"/>
                <a:cs typeface="Arial" panose="020B0604020202020204" pitchFamily="34" charset="0"/>
              </a:rPr>
              <a:t>Families need realistic breastfeeding education, particularly around breastfeeding challenges.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Outfit Light"/>
                <a:cs typeface="Arial" panose="020B0604020202020204" pitchFamily="34" charset="0"/>
              </a:rPr>
              <a:t>To adopt a whole family approach of support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GB" sz="2000" dirty="0">
                <a:solidFill>
                  <a:prstClr val="white"/>
                </a:solidFill>
                <a:latin typeface="Outfit Light"/>
                <a:cs typeface="Arial" panose="020B0604020202020204" pitchFamily="34" charset="0"/>
              </a:rPr>
              <a:t>A public health approach to improve community and societal attitudes and support around breastfeeding.</a:t>
            </a:r>
          </a:p>
          <a:p>
            <a:endParaRPr lang="en-GB" dirty="0">
              <a:latin typeface="Outfit Light" pitchFamily="2" charset="0"/>
            </a:endParaRPr>
          </a:p>
        </p:txBody>
      </p:sp>
      <p:sp>
        <p:nvSpPr>
          <p:cNvPr id="5" name="Text Placeholder 4">
            <a:extLst>
              <a:ext uri="{FF2B5EF4-FFF2-40B4-BE49-F238E27FC236}">
                <a16:creationId xmlns:a16="http://schemas.microsoft.com/office/drawing/2014/main" id="{C7A4D5A6-E5B0-4457-B524-EE40F77BB845}"/>
              </a:ext>
            </a:extLst>
          </p:cNvPr>
          <p:cNvSpPr>
            <a:spLocks noGrp="1"/>
          </p:cNvSpPr>
          <p:nvPr>
            <p:ph type="body" sz="quarter" idx="12"/>
          </p:nvPr>
        </p:nvSpPr>
        <p:spPr>
          <a:xfrm>
            <a:off x="647272" y="792162"/>
            <a:ext cx="6007528" cy="1093408"/>
          </a:xfrm>
        </p:spPr>
        <p:txBody>
          <a:bodyPr/>
          <a:lstStyle/>
          <a:p>
            <a:pPr algn="ctr"/>
            <a:r>
              <a:rPr lang="en-US" sz="2600" dirty="0">
                <a:latin typeface="Outfit Light"/>
              </a:rPr>
              <a:t>A Bespoke Breastfeeding Public Health Campaign for Nottingham City</a:t>
            </a:r>
            <a:endParaRPr lang="en-GB" sz="2600" dirty="0">
              <a:latin typeface="Outfit Light"/>
            </a:endParaRPr>
          </a:p>
          <a:p>
            <a:endParaRPr lang="en-GB" sz="3800" dirty="0">
              <a:latin typeface="Outfit"/>
            </a:endParaRPr>
          </a:p>
        </p:txBody>
      </p:sp>
      <p:pic>
        <p:nvPicPr>
          <p:cNvPr id="6" name="Picture 5" descr="A group of women sitting on a bench with a baby and a baby&#10;&#10;Description automatically generated">
            <a:extLst>
              <a:ext uri="{FF2B5EF4-FFF2-40B4-BE49-F238E27FC236}">
                <a16:creationId xmlns:a16="http://schemas.microsoft.com/office/drawing/2014/main" id="{00AF610A-A043-3259-46FD-F4A59AFF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856" y="-26564"/>
            <a:ext cx="5320144" cy="6911128"/>
          </a:xfrm>
          <a:prstGeom prst="rect">
            <a:avLst/>
          </a:prstGeom>
        </p:spPr>
      </p:pic>
    </p:spTree>
    <p:extLst>
      <p:ext uri="{BB962C8B-B14F-4D97-AF65-F5344CB8AC3E}">
        <p14:creationId xmlns:p14="http://schemas.microsoft.com/office/powerpoint/2010/main" val="283991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DBB7A3-8C3E-4315-93FC-ED0E5AA26708}"/>
              </a:ext>
            </a:extLst>
          </p:cNvPr>
          <p:cNvSpPr/>
          <p:nvPr/>
        </p:nvSpPr>
        <p:spPr>
          <a:xfrm>
            <a:off x="674914" y="2447713"/>
            <a:ext cx="4397829" cy="3539430"/>
          </a:xfrm>
          <a:prstGeom prst="rect">
            <a:avLst/>
          </a:prstGeom>
          <a:solidFill>
            <a:srgbClr val="4C1E4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E6EC3DA-8875-4E69-9669-ADB2CC541719}"/>
              </a:ext>
            </a:extLst>
          </p:cNvPr>
          <p:cNvSpPr txBox="1"/>
          <p:nvPr/>
        </p:nvSpPr>
        <p:spPr>
          <a:xfrm>
            <a:off x="968827" y="2710543"/>
            <a:ext cx="4016829" cy="3108543"/>
          </a:xfrm>
          <a:prstGeom prst="rect">
            <a:avLst/>
          </a:prstGeom>
          <a:noFill/>
        </p:spPr>
        <p:txBody>
          <a:bodyPr wrap="square" rtlCol="0">
            <a:spAutoFit/>
          </a:bodyPr>
          <a:lstStyle/>
          <a:p>
            <a:r>
              <a:rPr lang="en-US" sz="2800" dirty="0">
                <a:solidFill>
                  <a:schemeClr val="bg1"/>
                </a:solidFill>
                <a:latin typeface="Outfit" pitchFamily="2" charset="0"/>
              </a:rPr>
              <a:t>Main </a:t>
            </a:r>
            <a:r>
              <a:rPr lang="en-US" sz="2800" b="1" dirty="0">
                <a:solidFill>
                  <a:srgbClr val="FFC000"/>
                </a:solidFill>
                <a:latin typeface="Outfit" pitchFamily="2" charset="0"/>
              </a:rPr>
              <a:t>facilitators</a:t>
            </a:r>
            <a:r>
              <a:rPr lang="en-US" sz="2800" dirty="0">
                <a:solidFill>
                  <a:schemeClr val="bg1"/>
                </a:solidFill>
                <a:latin typeface="Outfit" pitchFamily="2" charset="0"/>
              </a:rPr>
              <a:t> were:</a:t>
            </a:r>
          </a:p>
          <a:p>
            <a:pPr marL="457200" indent="-457200">
              <a:buFont typeface="Arial" panose="020B0604020202020204" pitchFamily="34" charset="0"/>
              <a:buChar char="•"/>
            </a:pPr>
            <a:r>
              <a:rPr lang="en-US" sz="2800" dirty="0">
                <a:solidFill>
                  <a:schemeClr val="bg1"/>
                </a:solidFill>
                <a:latin typeface="Outfit" pitchFamily="2" charset="0"/>
              </a:rPr>
              <a:t>Personal choice</a:t>
            </a:r>
          </a:p>
          <a:p>
            <a:pPr marL="457200" indent="-457200">
              <a:buFont typeface="Arial" panose="020B0604020202020204" pitchFamily="34" charset="0"/>
              <a:buChar char="•"/>
            </a:pPr>
            <a:r>
              <a:rPr lang="en-US" sz="2800" dirty="0">
                <a:solidFill>
                  <a:schemeClr val="bg1"/>
                </a:solidFill>
                <a:latin typeface="Outfit" pitchFamily="2" charset="0"/>
              </a:rPr>
              <a:t>Feeling of connectedness</a:t>
            </a:r>
          </a:p>
          <a:p>
            <a:pPr marL="457200" indent="-457200">
              <a:buFont typeface="Arial" panose="020B0604020202020204" pitchFamily="34" charset="0"/>
              <a:buChar char="•"/>
            </a:pPr>
            <a:r>
              <a:rPr lang="en-US" sz="2800" dirty="0">
                <a:solidFill>
                  <a:schemeClr val="bg1"/>
                </a:solidFill>
                <a:latin typeface="Outfit" pitchFamily="2" charset="0"/>
              </a:rPr>
              <a:t>Awareness of the challenges.</a:t>
            </a:r>
            <a:endParaRPr lang="en-GB" sz="2800" dirty="0">
              <a:solidFill>
                <a:schemeClr val="bg1"/>
              </a:solidFill>
            </a:endParaRPr>
          </a:p>
          <a:p>
            <a:endParaRPr lang="en-GB" sz="2800" dirty="0"/>
          </a:p>
        </p:txBody>
      </p:sp>
      <p:sp>
        <p:nvSpPr>
          <p:cNvPr id="2" name="Rectangle 1">
            <a:extLst>
              <a:ext uri="{FF2B5EF4-FFF2-40B4-BE49-F238E27FC236}">
                <a16:creationId xmlns:a16="http://schemas.microsoft.com/office/drawing/2014/main" id="{4F054B03-7134-316B-F852-98C61286656A}"/>
              </a:ext>
            </a:extLst>
          </p:cNvPr>
          <p:cNvSpPr/>
          <p:nvPr/>
        </p:nvSpPr>
        <p:spPr>
          <a:xfrm>
            <a:off x="7402285" y="2447713"/>
            <a:ext cx="4397829" cy="3539430"/>
          </a:xfrm>
          <a:prstGeom prst="rect">
            <a:avLst/>
          </a:prstGeom>
          <a:solidFill>
            <a:srgbClr val="4C1E4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5EB6D145-52FC-368A-8F2E-E45DCB7A379D}"/>
              </a:ext>
            </a:extLst>
          </p:cNvPr>
          <p:cNvSpPr txBox="1"/>
          <p:nvPr/>
        </p:nvSpPr>
        <p:spPr>
          <a:xfrm>
            <a:off x="7783285" y="2710543"/>
            <a:ext cx="4016829" cy="3970318"/>
          </a:xfrm>
          <a:prstGeom prst="rect">
            <a:avLst/>
          </a:prstGeom>
          <a:noFill/>
        </p:spPr>
        <p:txBody>
          <a:bodyPr wrap="square" rtlCol="0">
            <a:spAutoFit/>
          </a:bodyPr>
          <a:lstStyle/>
          <a:p>
            <a:r>
              <a:rPr lang="en-US" sz="2800" b="1" dirty="0">
                <a:solidFill>
                  <a:srgbClr val="F9B104"/>
                </a:solidFill>
                <a:latin typeface="Outfit" pitchFamily="2" charset="0"/>
              </a:rPr>
              <a:t>Led by Self-determination theory</a:t>
            </a:r>
          </a:p>
          <a:p>
            <a:endParaRPr lang="en-US" sz="2800" dirty="0">
              <a:solidFill>
                <a:schemeClr val="bg1"/>
              </a:solidFill>
              <a:latin typeface="Outfit" pitchFamily="2" charset="0"/>
            </a:endParaRPr>
          </a:p>
          <a:p>
            <a:r>
              <a:rPr lang="en-US" sz="2800" dirty="0">
                <a:solidFill>
                  <a:schemeClr val="bg1"/>
                </a:solidFill>
                <a:latin typeface="Outfit" pitchFamily="2" charset="0"/>
              </a:rPr>
              <a:t>Campaign </a:t>
            </a:r>
            <a:r>
              <a:rPr lang="en-US" sz="2800" b="1" dirty="0">
                <a:solidFill>
                  <a:srgbClr val="FFC000"/>
                </a:solidFill>
                <a:latin typeface="Outfit" pitchFamily="2" charset="0"/>
              </a:rPr>
              <a:t>priorities</a:t>
            </a:r>
            <a:r>
              <a:rPr lang="en-US" sz="2800" dirty="0">
                <a:solidFill>
                  <a:srgbClr val="FFC000"/>
                </a:solidFill>
                <a:latin typeface="Outfit" pitchFamily="2" charset="0"/>
              </a:rPr>
              <a:t> </a:t>
            </a:r>
            <a:r>
              <a:rPr lang="en-US" sz="2800" dirty="0">
                <a:solidFill>
                  <a:schemeClr val="bg1"/>
                </a:solidFill>
                <a:latin typeface="Outfit" pitchFamily="2" charset="0"/>
              </a:rPr>
              <a:t>are:</a:t>
            </a:r>
          </a:p>
          <a:p>
            <a:pPr marL="457200" indent="-457200">
              <a:buFont typeface="Arial" panose="020B0604020202020204" pitchFamily="34" charset="0"/>
              <a:buChar char="•"/>
            </a:pPr>
            <a:r>
              <a:rPr lang="en-GB" sz="2800" dirty="0">
                <a:solidFill>
                  <a:schemeClr val="bg1"/>
                </a:solidFill>
                <a:latin typeface="Outfit" pitchFamily="2" charset="0"/>
              </a:rPr>
              <a:t>Autonomy</a:t>
            </a:r>
          </a:p>
          <a:p>
            <a:pPr marL="457200" indent="-457200">
              <a:buFont typeface="Arial" panose="020B0604020202020204" pitchFamily="34" charset="0"/>
              <a:buChar char="•"/>
            </a:pPr>
            <a:r>
              <a:rPr lang="en-GB" sz="2800" dirty="0">
                <a:solidFill>
                  <a:schemeClr val="bg1"/>
                </a:solidFill>
                <a:latin typeface="Outfit" pitchFamily="2" charset="0"/>
              </a:rPr>
              <a:t>Relatedness</a:t>
            </a:r>
          </a:p>
          <a:p>
            <a:pPr marL="457200" indent="-457200">
              <a:buFont typeface="Arial" panose="020B0604020202020204" pitchFamily="34" charset="0"/>
              <a:buChar char="•"/>
            </a:pPr>
            <a:r>
              <a:rPr lang="en-GB" sz="2800" dirty="0">
                <a:solidFill>
                  <a:schemeClr val="bg1"/>
                </a:solidFill>
                <a:latin typeface="Outfit" pitchFamily="2" charset="0"/>
              </a:rPr>
              <a:t>Competence</a:t>
            </a:r>
          </a:p>
          <a:p>
            <a:pPr marL="457200" indent="-457200">
              <a:buFont typeface="Arial" panose="020B0604020202020204" pitchFamily="34" charset="0"/>
              <a:buChar char="•"/>
            </a:pPr>
            <a:endParaRPr lang="en-GB" sz="2800" dirty="0">
              <a:solidFill>
                <a:schemeClr val="bg1"/>
              </a:solidFill>
            </a:endParaRPr>
          </a:p>
          <a:p>
            <a:endParaRPr lang="en-GB" sz="2800" dirty="0"/>
          </a:p>
        </p:txBody>
      </p:sp>
    </p:spTree>
    <p:extLst>
      <p:ext uri="{BB962C8B-B14F-4D97-AF65-F5344CB8AC3E}">
        <p14:creationId xmlns:p14="http://schemas.microsoft.com/office/powerpoint/2010/main" val="1186369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41bb9eeb9a_0_40"/>
          <p:cNvSpPr txBox="1">
            <a:spLocks noGrp="1"/>
          </p:cNvSpPr>
          <p:nvPr>
            <p:ph type="body" idx="2"/>
          </p:nvPr>
        </p:nvSpPr>
        <p:spPr>
          <a:xfrm>
            <a:off x="175098" y="679269"/>
            <a:ext cx="5920902" cy="13225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r>
              <a:rPr lang="en-US" sz="3300" dirty="0">
                <a:latin typeface="Outfit Light"/>
              </a:rPr>
              <a:t>Evaluation – RE-AIM Framework  </a:t>
            </a:r>
            <a:endParaRPr sz="3300" dirty="0">
              <a:latin typeface="Outfit Light"/>
            </a:endParaRPr>
          </a:p>
        </p:txBody>
      </p:sp>
      <p:sp>
        <p:nvSpPr>
          <p:cNvPr id="228" name="Google Shape;228;g141bb9eeb9a_0_40"/>
          <p:cNvSpPr txBox="1">
            <a:spLocks noGrp="1"/>
          </p:cNvSpPr>
          <p:nvPr>
            <p:ph type="body" idx="1"/>
          </p:nvPr>
        </p:nvSpPr>
        <p:spPr>
          <a:xfrm>
            <a:off x="175098" y="1267097"/>
            <a:ext cx="6029759" cy="5016137"/>
          </a:xfrm>
          <a:prstGeom prst="rect">
            <a:avLst/>
          </a:prstGeom>
          <a:noFill/>
          <a:ln>
            <a:noFill/>
          </a:ln>
        </p:spPr>
        <p:txBody>
          <a:bodyPr spcFirstLastPara="1" wrap="square" lIns="91425" tIns="45700" rIns="91425" bIns="45700" anchor="t" anchorCtr="0">
            <a:noAutofit/>
          </a:bodyPr>
          <a:lstStyle/>
          <a:p>
            <a:pPr marL="107950" lvl="0" indent="0" algn="l" rtl="0">
              <a:lnSpc>
                <a:spcPct val="90000"/>
              </a:lnSpc>
              <a:spcBef>
                <a:spcPts val="0"/>
              </a:spcBef>
              <a:spcAft>
                <a:spcPts val="0"/>
              </a:spcAft>
              <a:buClr>
                <a:srgbClr val="FFAC00"/>
              </a:buClr>
              <a:buSzPts val="1900"/>
            </a:pPr>
            <a:r>
              <a:rPr lang="en-US" dirty="0">
                <a:latin typeface="Outfit Light"/>
              </a:rPr>
              <a:t>Internal mid-point evaluation by campaign provider</a:t>
            </a:r>
          </a:p>
          <a:p>
            <a:pPr marL="457200" lvl="0" indent="-349250" algn="l" rtl="0">
              <a:lnSpc>
                <a:spcPct val="90000"/>
              </a:lnSpc>
              <a:spcBef>
                <a:spcPts val="0"/>
              </a:spcBef>
              <a:spcAft>
                <a:spcPts val="0"/>
              </a:spcAft>
              <a:buClr>
                <a:srgbClr val="FFAC00"/>
              </a:buClr>
              <a:buSzPts val="1900"/>
              <a:buChar char="●"/>
            </a:pPr>
            <a:endParaRPr lang="en-US" dirty="0">
              <a:effectLst/>
              <a:latin typeface="Outfit Light"/>
              <a:ea typeface="Calibri" panose="020F0502020204030204" pitchFamily="34" charset="0"/>
            </a:endParaRPr>
          </a:p>
          <a:p>
            <a:pPr marL="457200" lvl="0" indent="-349250" algn="l" rtl="0">
              <a:lnSpc>
                <a:spcPct val="90000"/>
              </a:lnSpc>
              <a:spcBef>
                <a:spcPts val="0"/>
              </a:spcBef>
              <a:spcAft>
                <a:spcPts val="0"/>
              </a:spcAft>
              <a:buClr>
                <a:srgbClr val="FFAC00"/>
              </a:buClr>
              <a:buSzPts val="1900"/>
              <a:buChar char="●"/>
            </a:pPr>
            <a:r>
              <a:rPr lang="en-GB" dirty="0">
                <a:latin typeface="Outfit Light"/>
                <a:ea typeface="Calibri" panose="020F0502020204030204" pitchFamily="34" charset="0"/>
              </a:rPr>
              <a:t>Focus on local families and residents</a:t>
            </a:r>
          </a:p>
          <a:p>
            <a:pPr marL="457200" lvl="0" indent="-349250" algn="l" rtl="0">
              <a:lnSpc>
                <a:spcPct val="90000"/>
              </a:lnSpc>
              <a:spcBef>
                <a:spcPts val="0"/>
              </a:spcBef>
              <a:spcAft>
                <a:spcPts val="0"/>
              </a:spcAft>
              <a:buClr>
                <a:srgbClr val="FFAC00"/>
              </a:buClr>
              <a:buSzPts val="1900"/>
              <a:buChar char="●"/>
            </a:pPr>
            <a:r>
              <a:rPr lang="en-GB" dirty="0">
                <a:latin typeface="Outfit Light"/>
                <a:ea typeface="Calibri" panose="020F0502020204030204" pitchFamily="34" charset="0"/>
              </a:rPr>
              <a:t>T</a:t>
            </a:r>
            <a:r>
              <a:rPr lang="en-GB" dirty="0">
                <a:effectLst/>
                <a:latin typeface="Outfit Light"/>
                <a:ea typeface="Calibri" panose="020F0502020204030204" pitchFamily="34" charset="0"/>
              </a:rPr>
              <a:t>he campaign is well received, most people respond positively to it</a:t>
            </a:r>
            <a:endParaRPr lang="en-US" dirty="0">
              <a:latin typeface="Outfit Light"/>
            </a:endParaRPr>
          </a:p>
          <a:p>
            <a:pPr marL="107950" lvl="0" indent="0" algn="l" rtl="0">
              <a:lnSpc>
                <a:spcPct val="90000"/>
              </a:lnSpc>
              <a:spcBef>
                <a:spcPts val="0"/>
              </a:spcBef>
              <a:spcAft>
                <a:spcPts val="0"/>
              </a:spcAft>
              <a:buClr>
                <a:srgbClr val="FFAC00"/>
              </a:buClr>
              <a:buSzPts val="1900"/>
            </a:pPr>
            <a:endParaRPr lang="en-US" dirty="0">
              <a:latin typeface="Outfit Light"/>
            </a:endParaRPr>
          </a:p>
          <a:p>
            <a:pPr marL="107950" lvl="0" indent="0" algn="l" rtl="0">
              <a:lnSpc>
                <a:spcPct val="90000"/>
              </a:lnSpc>
              <a:spcBef>
                <a:spcPts val="0"/>
              </a:spcBef>
              <a:spcAft>
                <a:spcPts val="0"/>
              </a:spcAft>
              <a:buClr>
                <a:srgbClr val="FFAC00"/>
              </a:buClr>
              <a:buSzPts val="1900"/>
            </a:pPr>
            <a:r>
              <a:rPr lang="en-US" dirty="0">
                <a:latin typeface="Outfit Light"/>
              </a:rPr>
              <a:t>External evaluator ‘s interim report</a:t>
            </a:r>
          </a:p>
          <a:p>
            <a:pPr marL="107950" lvl="0" indent="0" algn="l" rtl="0">
              <a:lnSpc>
                <a:spcPct val="90000"/>
              </a:lnSpc>
              <a:spcBef>
                <a:spcPts val="0"/>
              </a:spcBef>
              <a:spcAft>
                <a:spcPts val="0"/>
              </a:spcAft>
              <a:buClr>
                <a:srgbClr val="FFAC00"/>
              </a:buClr>
              <a:buSzPts val="1900"/>
            </a:pPr>
            <a:endParaRPr lang="en-US" dirty="0">
              <a:latin typeface="Outfit Light"/>
            </a:endParaRPr>
          </a:p>
          <a:p>
            <a:pPr marL="457200" lvl="0" indent="-349250" algn="l" rtl="0">
              <a:lnSpc>
                <a:spcPct val="90000"/>
              </a:lnSpc>
              <a:spcBef>
                <a:spcPts val="0"/>
              </a:spcBef>
              <a:spcAft>
                <a:spcPts val="0"/>
              </a:spcAft>
              <a:buClr>
                <a:srgbClr val="FFAC00"/>
              </a:buClr>
              <a:buSzPts val="1900"/>
              <a:buChar char="●"/>
            </a:pPr>
            <a:r>
              <a:rPr lang="en-GB" dirty="0">
                <a:latin typeface="Outfit Light"/>
              </a:rPr>
              <a:t>Focus on workforce</a:t>
            </a:r>
          </a:p>
          <a:p>
            <a:pPr marL="457200" lvl="0" indent="-349250" algn="l" rtl="0">
              <a:lnSpc>
                <a:spcPct val="90000"/>
              </a:lnSpc>
              <a:spcBef>
                <a:spcPts val="0"/>
              </a:spcBef>
              <a:spcAft>
                <a:spcPts val="0"/>
              </a:spcAft>
              <a:buClr>
                <a:srgbClr val="FFAC00"/>
              </a:buClr>
              <a:buSzPts val="1900"/>
              <a:buChar char="●"/>
            </a:pPr>
            <a:r>
              <a:rPr lang="en-GB" dirty="0">
                <a:latin typeface="Outfit Light"/>
              </a:rPr>
              <a:t>Campaign is viewed as inclusive, empowering, and evidence-based</a:t>
            </a:r>
          </a:p>
          <a:p>
            <a:pPr marL="457200" lvl="0" indent="-349250" algn="l" rtl="0">
              <a:lnSpc>
                <a:spcPct val="90000"/>
              </a:lnSpc>
              <a:spcBef>
                <a:spcPts val="0"/>
              </a:spcBef>
              <a:spcAft>
                <a:spcPts val="0"/>
              </a:spcAft>
              <a:buClr>
                <a:srgbClr val="FFAC00"/>
              </a:buClr>
              <a:buSzPts val="1900"/>
              <a:buChar char="●"/>
            </a:pPr>
            <a:r>
              <a:rPr lang="en-GB" dirty="0">
                <a:latin typeface="Outfit Light"/>
              </a:rPr>
              <a:t>25% of the workforce engage with the campaign</a:t>
            </a:r>
          </a:p>
          <a:p>
            <a:pPr marL="457200" lvl="0" indent="-349250" algn="l" rtl="0">
              <a:lnSpc>
                <a:spcPct val="90000"/>
              </a:lnSpc>
              <a:spcBef>
                <a:spcPts val="0"/>
              </a:spcBef>
              <a:spcAft>
                <a:spcPts val="0"/>
              </a:spcAft>
              <a:buClr>
                <a:srgbClr val="FFAC00"/>
              </a:buClr>
              <a:buSzPts val="1900"/>
              <a:buChar char="●"/>
            </a:pPr>
            <a:endParaRPr lang="en-GB" sz="1800" dirty="0">
              <a:latin typeface="Outfit Light"/>
            </a:endParaRPr>
          </a:p>
          <a:p>
            <a:pPr marL="457200" lvl="0" indent="-349250" algn="l" rtl="0">
              <a:lnSpc>
                <a:spcPct val="90000"/>
              </a:lnSpc>
              <a:spcBef>
                <a:spcPts val="0"/>
              </a:spcBef>
              <a:spcAft>
                <a:spcPts val="0"/>
              </a:spcAft>
              <a:buClr>
                <a:srgbClr val="FFAC00"/>
              </a:buClr>
              <a:buSzPts val="1900"/>
              <a:buChar char="●"/>
            </a:pPr>
            <a:endParaRPr lang="en-GB" sz="1800" dirty="0">
              <a:latin typeface="Outfit Light"/>
            </a:endParaRPr>
          </a:p>
          <a:p>
            <a:pPr marL="457200" lvl="0" indent="-349250" algn="l" rtl="0">
              <a:lnSpc>
                <a:spcPct val="90000"/>
              </a:lnSpc>
              <a:spcBef>
                <a:spcPts val="0"/>
              </a:spcBef>
              <a:spcAft>
                <a:spcPts val="0"/>
              </a:spcAft>
              <a:buClr>
                <a:srgbClr val="FFAC00"/>
              </a:buClr>
              <a:buSzPts val="1900"/>
              <a:buChar char="●"/>
            </a:pPr>
            <a:r>
              <a:rPr lang="en-GB" dirty="0">
                <a:latin typeface="Outfit Light"/>
                <a:ea typeface="Lato" panose="020F0502020204030203" pitchFamily="34" charset="0"/>
                <a:cs typeface="Lato" panose="020F0502020204030203" pitchFamily="34" charset="0"/>
              </a:rPr>
              <a:t>End point evaluation for workforce &amp; families</a:t>
            </a:r>
            <a:endParaRPr lang="en-US" dirty="0">
              <a:latin typeface="Outfit Light"/>
              <a:ea typeface="Lato" panose="020F0502020204030203" pitchFamily="34" charset="0"/>
              <a:cs typeface="Lato" panose="020F0502020204030203" pitchFamily="34" charset="0"/>
            </a:endParaRPr>
          </a:p>
          <a:p>
            <a:pPr marL="107950" lvl="0" indent="0" algn="l" rtl="0">
              <a:lnSpc>
                <a:spcPct val="90000"/>
              </a:lnSpc>
              <a:spcBef>
                <a:spcPts val="0"/>
              </a:spcBef>
              <a:spcAft>
                <a:spcPts val="0"/>
              </a:spcAft>
              <a:buClr>
                <a:srgbClr val="FFAC00"/>
              </a:buClr>
              <a:buSzPts val="1900"/>
            </a:pPr>
            <a:endParaRPr lang="en-US" b="1" dirty="0">
              <a:solidFill>
                <a:srgbClr val="F9B104"/>
              </a:solidFill>
              <a:latin typeface="Outfit Light"/>
            </a:endParaRPr>
          </a:p>
          <a:p>
            <a:pPr marL="107950" lvl="0" indent="0" algn="l" rtl="0">
              <a:lnSpc>
                <a:spcPct val="90000"/>
              </a:lnSpc>
              <a:spcBef>
                <a:spcPts val="0"/>
              </a:spcBef>
              <a:spcAft>
                <a:spcPts val="0"/>
              </a:spcAft>
              <a:buClr>
                <a:srgbClr val="FFAC00"/>
              </a:buClr>
              <a:buSzPts val="1900"/>
            </a:pPr>
            <a:r>
              <a:rPr lang="en-US" b="1" dirty="0">
                <a:solidFill>
                  <a:srgbClr val="F9B104"/>
                </a:solidFill>
                <a:latin typeface="Outfit Light"/>
              </a:rPr>
              <a:t>www.smallstepsbigchanges.org.uk/knowledge-hub/learning-hub</a:t>
            </a:r>
          </a:p>
          <a:p>
            <a:pPr marL="107950" lvl="0" indent="0" algn="l" rtl="0">
              <a:lnSpc>
                <a:spcPct val="90000"/>
              </a:lnSpc>
              <a:spcBef>
                <a:spcPts val="0"/>
              </a:spcBef>
              <a:spcAft>
                <a:spcPts val="0"/>
              </a:spcAft>
              <a:buClr>
                <a:srgbClr val="FFAC00"/>
              </a:buClr>
              <a:buSzPts val="1900"/>
            </a:pPr>
            <a:endParaRPr lang="en-US" b="1" dirty="0">
              <a:solidFill>
                <a:srgbClr val="F9B104"/>
              </a:solidFill>
              <a:latin typeface="Outfit" pitchFamily="2" charset="0"/>
            </a:endParaRPr>
          </a:p>
        </p:txBody>
      </p:sp>
      <p:pic>
        <p:nvPicPr>
          <p:cNvPr id="6" name="Picture 5" descr="A person holding a baby and a person playing with a baby&#10;&#10;Description automatically generated">
            <a:extLst>
              <a:ext uri="{FF2B5EF4-FFF2-40B4-BE49-F238E27FC236}">
                <a16:creationId xmlns:a16="http://schemas.microsoft.com/office/drawing/2014/main" id="{F8C0F936-2BA3-7248-84D4-47454ADED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626" y="91237"/>
            <a:ext cx="5705856" cy="6668719"/>
          </a:xfrm>
          <a:prstGeom prst="rect">
            <a:avLst/>
          </a:prstGeom>
        </p:spPr>
      </p:pic>
    </p:spTree>
    <p:extLst>
      <p:ext uri="{BB962C8B-B14F-4D97-AF65-F5344CB8AC3E}">
        <p14:creationId xmlns:p14="http://schemas.microsoft.com/office/powerpoint/2010/main" val="4253798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6A6815-B346-4043-B6E4-86A76CAA0793}"/>
              </a:ext>
            </a:extLst>
          </p:cNvPr>
          <p:cNvSpPr/>
          <p:nvPr/>
        </p:nvSpPr>
        <p:spPr>
          <a:xfrm>
            <a:off x="620485" y="2449286"/>
            <a:ext cx="4898571" cy="3439885"/>
          </a:xfrm>
          <a:prstGeom prst="rect">
            <a:avLst/>
          </a:prstGeom>
          <a:solidFill>
            <a:srgbClr val="4C1E4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89BD1FD-A250-4DE0-8834-91140CA0C14E}"/>
              </a:ext>
            </a:extLst>
          </p:cNvPr>
          <p:cNvSpPr txBox="1"/>
          <p:nvPr/>
        </p:nvSpPr>
        <p:spPr>
          <a:xfrm>
            <a:off x="440870" y="2253343"/>
            <a:ext cx="5421087" cy="3586366"/>
          </a:xfrm>
          <a:prstGeom prst="rect">
            <a:avLst/>
          </a:prstGeom>
          <a:noFill/>
        </p:spPr>
        <p:txBody>
          <a:bodyPr wrap="square">
            <a:spAutoFit/>
          </a:bodyPr>
          <a:lstStyle/>
          <a:p>
            <a:pPr marL="342900" lvl="0" indent="-342900">
              <a:lnSpc>
                <a:spcPct val="107000"/>
              </a:lnSpc>
              <a:buFont typeface="Arial" panose="020B0604020202020204" pitchFamily="34" charset="0"/>
              <a:buChar char="•"/>
            </a:pPr>
            <a:r>
              <a:rPr lang="en-GB" sz="2300" dirty="0">
                <a:solidFill>
                  <a:schemeClr val="bg1"/>
                </a:solidFill>
                <a:latin typeface="Outfit Light" pitchFamily="2" charset="0"/>
                <a:ea typeface="Calibri" panose="020F0502020204030204" pitchFamily="34" charset="0"/>
                <a:cs typeface="Times New Roman" panose="02020603050405020304" pitchFamily="18" charset="0"/>
              </a:rPr>
              <a:t>P</a:t>
            </a:r>
            <a:r>
              <a:rPr lang="en-GB" sz="2300" dirty="0">
                <a:solidFill>
                  <a:schemeClr val="bg1"/>
                </a:solidFill>
                <a:effectLst/>
                <a:latin typeface="Outfit Light" pitchFamily="2" charset="0"/>
                <a:ea typeface="Calibri" panose="020F0502020204030204" pitchFamily="34" charset="0"/>
                <a:cs typeface="Times New Roman" panose="02020603050405020304" pitchFamily="18" charset="0"/>
              </a:rPr>
              <a:t>lanning in pregnancy</a:t>
            </a:r>
          </a:p>
          <a:p>
            <a:pPr marL="342900" lvl="0" indent="-342900">
              <a:lnSpc>
                <a:spcPct val="107000"/>
              </a:lnSpc>
              <a:buFont typeface="Arial" panose="020B0604020202020204" pitchFamily="34" charset="0"/>
              <a:buChar char="•"/>
            </a:pPr>
            <a:r>
              <a:rPr lang="en-GB" sz="2300" dirty="0">
                <a:solidFill>
                  <a:schemeClr val="bg1"/>
                </a:solidFill>
                <a:effectLst/>
                <a:latin typeface="Outfit Light" pitchFamily="2" charset="0"/>
                <a:ea typeface="Calibri" panose="020F0502020204030204" pitchFamily="34" charset="0"/>
                <a:cs typeface="Times New Roman" panose="02020603050405020304" pitchFamily="18" charset="0"/>
              </a:rPr>
              <a:t>Partners/co-parents can play an active role</a:t>
            </a:r>
          </a:p>
          <a:p>
            <a:pPr marL="342900" lvl="0" indent="-342900">
              <a:lnSpc>
                <a:spcPct val="107000"/>
              </a:lnSpc>
              <a:buFont typeface="Arial" panose="020B0604020202020204" pitchFamily="34" charset="0"/>
              <a:buChar char="•"/>
            </a:pPr>
            <a:r>
              <a:rPr lang="en-GB" sz="2300" dirty="0">
                <a:solidFill>
                  <a:schemeClr val="bg1"/>
                </a:solidFill>
                <a:effectLst/>
                <a:latin typeface="Outfit Light" pitchFamily="2" charset="0"/>
                <a:ea typeface="Calibri" panose="020F0502020204030204" pitchFamily="34" charset="0"/>
                <a:cs typeface="Times New Roman" panose="02020603050405020304" pitchFamily="18" charset="0"/>
              </a:rPr>
              <a:t>Breastfeeding can fit around your life and work</a:t>
            </a:r>
          </a:p>
          <a:p>
            <a:pPr marL="342900" lvl="0" indent="-342900">
              <a:lnSpc>
                <a:spcPct val="107000"/>
              </a:lnSpc>
              <a:spcAft>
                <a:spcPts val="800"/>
              </a:spcAft>
              <a:buFont typeface="Arial" panose="020B0604020202020204" pitchFamily="34" charset="0"/>
              <a:buChar char="•"/>
            </a:pPr>
            <a:r>
              <a:rPr lang="en-GB" sz="2300" dirty="0">
                <a:solidFill>
                  <a:schemeClr val="bg1"/>
                </a:solidFill>
                <a:effectLst/>
                <a:latin typeface="Outfit Light" pitchFamily="2" charset="0"/>
                <a:ea typeface="Calibri" panose="020F0502020204030204" pitchFamily="34" charset="0"/>
                <a:cs typeface="Times New Roman" panose="02020603050405020304" pitchFamily="18" charset="0"/>
              </a:rPr>
              <a:t>Breastfeeding/expressing through adversity (e.g. neonatal)</a:t>
            </a:r>
          </a:p>
          <a:p>
            <a:pPr marL="342900" lvl="0" indent="-342900">
              <a:lnSpc>
                <a:spcPct val="107000"/>
              </a:lnSpc>
              <a:spcAft>
                <a:spcPts val="800"/>
              </a:spcAft>
              <a:buFont typeface="Arial" panose="020B0604020202020204" pitchFamily="34" charset="0"/>
              <a:buChar char="•"/>
            </a:pPr>
            <a:r>
              <a:rPr lang="en-GB" sz="2300" dirty="0">
                <a:solidFill>
                  <a:schemeClr val="bg1"/>
                </a:solidFill>
                <a:latin typeface="Outfit Light" pitchFamily="2" charset="0"/>
                <a:ea typeface="Calibri" panose="020F0502020204030204" pitchFamily="34" charset="0"/>
                <a:cs typeface="Times New Roman" panose="02020603050405020304" pitchFamily="18" charset="0"/>
              </a:rPr>
              <a:t>Breastfeeding is a civil issue (not a women’s issue)</a:t>
            </a:r>
            <a:endParaRPr lang="en-GB" sz="2300" dirty="0">
              <a:solidFill>
                <a:schemeClr val="bg1"/>
              </a:solidFill>
              <a:effectLst/>
              <a:latin typeface="Outfit Light"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694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141bb9eeb9a_0_16"/>
          <p:cNvSpPr txBox="1">
            <a:spLocks noGrp="1"/>
          </p:cNvSpPr>
          <p:nvPr>
            <p:ph type="body" idx="2"/>
          </p:nvPr>
        </p:nvSpPr>
        <p:spPr>
          <a:xfrm>
            <a:off x="326571" y="702128"/>
            <a:ext cx="5430051" cy="24329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r>
              <a:rPr lang="en-US" sz="5500" dirty="0">
                <a:latin typeface="Outfit" pitchFamily="2" charset="0"/>
              </a:rPr>
              <a:t>Our Case Studies  </a:t>
            </a:r>
          </a:p>
          <a:p>
            <a:pPr marL="0" lvl="0" indent="0" algn="l" rtl="0">
              <a:lnSpc>
                <a:spcPct val="90000"/>
              </a:lnSpc>
              <a:spcBef>
                <a:spcPts val="0"/>
              </a:spcBef>
              <a:spcAft>
                <a:spcPts val="0"/>
              </a:spcAft>
              <a:buClr>
                <a:srgbClr val="F9B104"/>
              </a:buClr>
              <a:buSzPts val="3500"/>
              <a:buNone/>
            </a:pPr>
            <a:r>
              <a:rPr lang="en-GB" sz="3600" dirty="0">
                <a:hlinkClick r:id="rId3"/>
              </a:rPr>
              <a:t>Your Stories - Feed Your Way</a:t>
            </a:r>
            <a:endParaRPr lang="en-US" sz="5500" dirty="0">
              <a:latin typeface="Outfit" pitchFamily="2" charset="0"/>
            </a:endParaRPr>
          </a:p>
          <a:p>
            <a:pPr marL="0" lvl="0" indent="0" algn="l" rtl="0">
              <a:lnSpc>
                <a:spcPct val="90000"/>
              </a:lnSpc>
              <a:spcBef>
                <a:spcPts val="0"/>
              </a:spcBef>
              <a:spcAft>
                <a:spcPts val="0"/>
              </a:spcAft>
              <a:buClr>
                <a:srgbClr val="F9B104"/>
              </a:buClr>
              <a:buSzPts val="3500"/>
              <a:buNone/>
            </a:pPr>
            <a:r>
              <a:rPr lang="en-US" sz="5500" dirty="0">
                <a:latin typeface="Outfit" pitchFamily="2" charset="0"/>
              </a:rPr>
              <a:t> </a:t>
            </a:r>
            <a:endParaRPr sz="5500" dirty="0">
              <a:latin typeface="Outfit" pitchFamily="2" charset="0"/>
            </a:endParaRPr>
          </a:p>
        </p:txBody>
      </p:sp>
      <p:pic>
        <p:nvPicPr>
          <p:cNvPr id="221" name="Google Shape;221;g141bb9eeb9a_0_16"/>
          <p:cNvPicPr preferRelativeResize="0">
            <a:picLocks noGrp="1"/>
          </p:cNvPicPr>
          <p:nvPr>
            <p:ph type="pic" idx="3"/>
          </p:nvPr>
        </p:nvPicPr>
        <p:blipFill/>
        <p:spPr>
          <a:xfrm>
            <a:off x="6125920" y="-1"/>
            <a:ext cx="2642956" cy="3376764"/>
          </a:xfrm>
          <a:prstGeom prst="rect">
            <a:avLst/>
          </a:prstGeom>
          <a:blipFill rotWithShape="1">
            <a:blip r:embed="rId4" cstate="screen">
              <a:alphaModFix/>
              <a:extLst>
                <a:ext uri="{28A0092B-C50C-407E-A947-70E740481C1C}">
                  <a14:useLocalDpi xmlns:a14="http://schemas.microsoft.com/office/drawing/2010/main" val="0"/>
                </a:ext>
              </a:extLst>
            </a:blip>
            <a:stretch>
              <a:fillRect/>
            </a:stretch>
          </a:blipFill>
          <a:ln>
            <a:noFill/>
          </a:ln>
        </p:spPr>
      </p:pic>
      <p:pic>
        <p:nvPicPr>
          <p:cNvPr id="4" name="Picture 3" descr="A picture containing person, indoor, people, crowd&#10;&#10;Description automatically generated">
            <a:extLst>
              <a:ext uri="{FF2B5EF4-FFF2-40B4-BE49-F238E27FC236}">
                <a16:creationId xmlns:a16="http://schemas.microsoft.com/office/drawing/2014/main" id="{74CDEC19-6E83-4BAB-B4F8-102694997A1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667656" y="-1"/>
            <a:ext cx="3524344" cy="3951387"/>
          </a:xfrm>
          <a:prstGeom prst="rect">
            <a:avLst/>
          </a:prstGeom>
        </p:spPr>
      </p:pic>
      <p:pic>
        <p:nvPicPr>
          <p:cNvPr id="6" name="Picture 5" descr="A picture containing person, wall, indoor, kitchen&#10;&#10;Description automatically generated">
            <a:extLst>
              <a:ext uri="{FF2B5EF4-FFF2-40B4-BE49-F238E27FC236}">
                <a16:creationId xmlns:a16="http://schemas.microsoft.com/office/drawing/2014/main" id="{0A0B3045-A6B8-4559-85AF-5AA5B5EDFF5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922062" y="3376763"/>
            <a:ext cx="3173938" cy="3733084"/>
          </a:xfrm>
          <a:prstGeom prst="rect">
            <a:avLst/>
          </a:prstGeom>
        </p:spPr>
      </p:pic>
      <p:pic>
        <p:nvPicPr>
          <p:cNvPr id="7" name="Picture 6" descr="A person holding a baby&#10;&#10;Description automatically generated with medium confidence">
            <a:extLst>
              <a:ext uri="{FF2B5EF4-FFF2-40B4-BE49-F238E27FC236}">
                <a16:creationId xmlns:a16="http://schemas.microsoft.com/office/drawing/2014/main" id="{5497A999-6EF6-428C-A2B7-A27D87F00EEA}"/>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0" y="3369264"/>
            <a:ext cx="3180362" cy="3740583"/>
          </a:xfrm>
          <a:prstGeom prst="rect">
            <a:avLst/>
          </a:prstGeom>
        </p:spPr>
      </p:pic>
      <p:pic>
        <p:nvPicPr>
          <p:cNvPr id="8" name="Picture 7" descr="A person holding a baby&#10;&#10;Description automatically generated">
            <a:extLst>
              <a:ext uri="{FF2B5EF4-FFF2-40B4-BE49-F238E27FC236}">
                <a16:creationId xmlns:a16="http://schemas.microsoft.com/office/drawing/2014/main" id="{F9446B8C-5F6E-43B5-BEA9-09A954F112B1}"/>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933678" y="3376763"/>
            <a:ext cx="3204496" cy="3733204"/>
          </a:xfrm>
          <a:prstGeom prst="rect">
            <a:avLst/>
          </a:prstGeom>
        </p:spPr>
      </p:pic>
      <p:pic>
        <p:nvPicPr>
          <p:cNvPr id="9" name="Google Shape;227;g141bb9eeb9a_0_40">
            <a:extLst>
              <a:ext uri="{FF2B5EF4-FFF2-40B4-BE49-F238E27FC236}">
                <a16:creationId xmlns:a16="http://schemas.microsoft.com/office/drawing/2014/main" id="{117E1DFB-D85F-4C96-A9F1-0F6B4FD5CB07}"/>
              </a:ext>
            </a:extLst>
          </p:cNvPr>
          <p:cNvPicPr preferRelativeResize="0">
            <a:picLocks/>
          </p:cNvPicPr>
          <p:nvPr/>
        </p:nvPicPr>
        <p:blipFill rotWithShape="1">
          <a:blip r:embed="rId9" cstate="screen">
            <a:alphaModFix/>
            <a:extLst>
              <a:ext uri="{28A0092B-C50C-407E-A947-70E740481C1C}">
                <a14:useLocalDpi xmlns:a14="http://schemas.microsoft.com/office/drawing/2010/main" val="0"/>
              </a:ext>
            </a:extLst>
          </a:blip>
          <a:srcRect/>
          <a:stretch/>
        </p:blipFill>
        <p:spPr>
          <a:xfrm>
            <a:off x="9138174" y="3376763"/>
            <a:ext cx="3117093" cy="3481238"/>
          </a:xfrm>
          <a:prstGeom prst="rect">
            <a:avLst/>
          </a:prstGeom>
          <a:blipFill rotWithShape="1">
            <a:blip r:embed="rId10" cstate="screen">
              <a:alphaModFix/>
              <a:extLst>
                <a:ext uri="{28A0092B-C50C-407E-A947-70E740481C1C}">
                  <a14:useLocalDpi xmlns:a14="http://schemas.microsoft.com/office/drawing/2010/main" val="0"/>
                </a:ext>
              </a:extLst>
            </a:blip>
            <a:stretch>
              <a:fillRect/>
            </a:stretch>
          </a:blip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41bb9eeb9a_0_40"/>
          <p:cNvSpPr txBox="1">
            <a:spLocks noGrp="1"/>
          </p:cNvSpPr>
          <p:nvPr>
            <p:ph type="body" idx="2"/>
          </p:nvPr>
        </p:nvSpPr>
        <p:spPr>
          <a:xfrm>
            <a:off x="703386" y="1071562"/>
            <a:ext cx="5078700" cy="109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9B104"/>
              </a:buClr>
              <a:buSzPts val="3500"/>
              <a:buNone/>
            </a:pPr>
            <a:r>
              <a:rPr lang="en-US" b="0" dirty="0">
                <a:solidFill>
                  <a:schemeClr val="bg1"/>
                </a:solidFill>
                <a:latin typeface="Outfit" pitchFamily="2" charset="0"/>
              </a:rPr>
              <a:t>Meet </a:t>
            </a:r>
            <a:r>
              <a:rPr lang="en-US" dirty="0">
                <a:latin typeface="Outfit" pitchFamily="2" charset="0"/>
              </a:rPr>
              <a:t>Jessica  </a:t>
            </a:r>
            <a:endParaRPr dirty="0">
              <a:latin typeface="Outfit" pitchFamily="2" charset="0"/>
            </a:endParaRPr>
          </a:p>
        </p:txBody>
      </p:sp>
      <p:sp>
        <p:nvSpPr>
          <p:cNvPr id="228" name="Google Shape;228;g141bb9eeb9a_0_40"/>
          <p:cNvSpPr txBox="1">
            <a:spLocks noGrp="1"/>
          </p:cNvSpPr>
          <p:nvPr>
            <p:ph type="body" idx="1"/>
          </p:nvPr>
        </p:nvSpPr>
        <p:spPr>
          <a:xfrm>
            <a:off x="182880" y="1755850"/>
            <a:ext cx="5563495" cy="4589700"/>
          </a:xfrm>
          <a:prstGeom prst="rect">
            <a:avLst/>
          </a:prstGeom>
          <a:noFill/>
          <a:ln>
            <a:noFill/>
          </a:ln>
        </p:spPr>
        <p:txBody>
          <a:bodyPr spcFirstLastPara="1" wrap="square" lIns="91425" tIns="45700" rIns="91425" bIns="45700" anchor="t" anchorCtr="0">
            <a:noAutofit/>
          </a:bodyPr>
          <a:lstStyle/>
          <a:p>
            <a:pPr marL="457200" lvl="0" indent="-349250" algn="l" rtl="0">
              <a:lnSpc>
                <a:spcPct val="90000"/>
              </a:lnSpc>
              <a:spcBef>
                <a:spcPts val="0"/>
              </a:spcBef>
              <a:spcAft>
                <a:spcPts val="0"/>
              </a:spcAft>
              <a:buClr>
                <a:srgbClr val="FFAC00"/>
              </a:buClr>
              <a:buSzPts val="1900"/>
              <a:buChar char="●"/>
            </a:pPr>
            <a:r>
              <a:rPr lang="en-US" sz="1900" dirty="0">
                <a:latin typeface="Outfit" pitchFamily="2" charset="0"/>
              </a:rPr>
              <a:t>Jessica lives with her husband and two sons - Jackson, who was 4 at the time and Marley, who she breastfed. </a:t>
            </a:r>
            <a:endParaRPr sz="1900" dirty="0">
              <a:latin typeface="Outfit" pitchFamily="2" charset="0"/>
            </a:endParaRPr>
          </a:p>
          <a:p>
            <a:pPr marL="457200" lvl="0" indent="0" algn="l" rtl="0">
              <a:lnSpc>
                <a:spcPct val="90000"/>
              </a:lnSpc>
              <a:spcBef>
                <a:spcPts val="0"/>
              </a:spcBef>
              <a:spcAft>
                <a:spcPts val="0"/>
              </a:spcAft>
              <a:buClr>
                <a:srgbClr val="FFAC00"/>
              </a:buClr>
              <a:buNone/>
            </a:pPr>
            <a:endParaRPr sz="1900" dirty="0">
              <a:latin typeface="Outfit" pitchFamily="2" charset="0"/>
            </a:endParaRPr>
          </a:p>
          <a:p>
            <a:pPr marL="457200" lvl="0" indent="-349250" algn="l" rtl="0">
              <a:lnSpc>
                <a:spcPct val="90000"/>
              </a:lnSpc>
              <a:spcBef>
                <a:spcPts val="0"/>
              </a:spcBef>
              <a:spcAft>
                <a:spcPts val="0"/>
              </a:spcAft>
              <a:buClr>
                <a:srgbClr val="FFAC00"/>
              </a:buClr>
              <a:buSzPts val="1900"/>
              <a:buChar char="●"/>
            </a:pPr>
            <a:r>
              <a:rPr lang="en-US" sz="1900" dirty="0">
                <a:latin typeface="Outfit" pitchFamily="2" charset="0"/>
              </a:rPr>
              <a:t>Jessica had two very different breastfeeding experiences. Both came with their challenges. But Jessica was determined to breastfeed for as long as possible. </a:t>
            </a:r>
            <a:endParaRPr sz="1900" dirty="0">
              <a:latin typeface="Outfit" pitchFamily="2" charset="0"/>
            </a:endParaRPr>
          </a:p>
          <a:p>
            <a:pPr marL="457200" lvl="0" indent="0" algn="l" rtl="0">
              <a:lnSpc>
                <a:spcPct val="90000"/>
              </a:lnSpc>
              <a:spcBef>
                <a:spcPts val="0"/>
              </a:spcBef>
              <a:spcAft>
                <a:spcPts val="0"/>
              </a:spcAft>
              <a:buClr>
                <a:srgbClr val="FFAC00"/>
              </a:buClr>
              <a:buNone/>
            </a:pPr>
            <a:endParaRPr sz="1900" dirty="0">
              <a:latin typeface="Outfit" pitchFamily="2" charset="0"/>
            </a:endParaRPr>
          </a:p>
          <a:p>
            <a:pPr marL="457200" lvl="0" indent="-349250" algn="l" rtl="0">
              <a:lnSpc>
                <a:spcPct val="90000"/>
              </a:lnSpc>
              <a:spcBef>
                <a:spcPts val="0"/>
              </a:spcBef>
              <a:spcAft>
                <a:spcPts val="0"/>
              </a:spcAft>
              <a:buClr>
                <a:srgbClr val="FFAC00"/>
              </a:buClr>
              <a:buSzPts val="1900"/>
              <a:buChar char="●"/>
            </a:pPr>
            <a:r>
              <a:rPr lang="en-US" sz="1900" dirty="0">
                <a:latin typeface="Outfit" pitchFamily="2" charset="0"/>
              </a:rPr>
              <a:t>Her youngest son Marley was three months premature, which made establishing feeding a challenge. For the first few months, Jessica expressed milk so she could still give Marley breastmilk. </a:t>
            </a:r>
          </a:p>
          <a:p>
            <a:pPr marL="457200" lvl="0" indent="-349250" algn="l" rtl="0">
              <a:lnSpc>
                <a:spcPct val="90000"/>
              </a:lnSpc>
              <a:spcBef>
                <a:spcPts val="0"/>
              </a:spcBef>
              <a:spcAft>
                <a:spcPts val="0"/>
              </a:spcAft>
              <a:buClr>
                <a:srgbClr val="FFAC00"/>
              </a:buClr>
              <a:buSzPts val="1900"/>
              <a:buChar char="●"/>
            </a:pPr>
            <a:endParaRPr lang="en-US" sz="1900" dirty="0">
              <a:latin typeface="Outfit" pitchFamily="2" charset="0"/>
            </a:endParaRPr>
          </a:p>
          <a:p>
            <a:pPr marL="107950" lvl="0" indent="0" algn="l" rtl="0">
              <a:lnSpc>
                <a:spcPct val="90000"/>
              </a:lnSpc>
              <a:spcBef>
                <a:spcPts val="0"/>
              </a:spcBef>
              <a:spcAft>
                <a:spcPts val="0"/>
              </a:spcAft>
              <a:buClr>
                <a:srgbClr val="FFAC00"/>
              </a:buClr>
              <a:buSzPts val="1900"/>
            </a:pPr>
            <a:r>
              <a:rPr lang="en-GB" sz="1600" dirty="0">
                <a:hlinkClick r:id="rId3"/>
              </a:rPr>
              <a:t>Jessica - Feed Your Way</a:t>
            </a:r>
            <a:endParaRPr sz="1900" dirty="0">
              <a:latin typeface="Outfit" pitchFamily="2" charset="0"/>
            </a:endParaRPr>
          </a:p>
          <a:p>
            <a:pPr marL="457200" lvl="0" indent="0" algn="l" rtl="0">
              <a:lnSpc>
                <a:spcPct val="90000"/>
              </a:lnSpc>
              <a:spcBef>
                <a:spcPts val="0"/>
              </a:spcBef>
              <a:spcAft>
                <a:spcPts val="0"/>
              </a:spcAft>
              <a:buNone/>
            </a:pPr>
            <a:endParaRPr sz="1900" dirty="0">
              <a:latin typeface="Outfit" pitchFamily="2" charset="0"/>
            </a:endParaRPr>
          </a:p>
        </p:txBody>
      </p:sp>
      <p:pic>
        <p:nvPicPr>
          <p:cNvPr id="5" name="Picture 4" descr="A person breastfeeding a baby&#10;&#10;Description automatically generated">
            <a:extLst>
              <a:ext uri="{FF2B5EF4-FFF2-40B4-BE49-F238E27FC236}">
                <a16:creationId xmlns:a16="http://schemas.microsoft.com/office/drawing/2014/main" id="{DE13E032-DA05-EEB9-F462-D7CF9240A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814" y="0"/>
            <a:ext cx="6148877"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9287</TotalTime>
  <Words>4017</Words>
  <Application>Microsoft Office PowerPoint</Application>
  <PresentationFormat>Widescreen</PresentationFormat>
  <Paragraphs>294</Paragraphs>
  <Slides>24</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Calibri Light</vt:lpstr>
      <vt:lpstr>Kalam</vt:lpstr>
      <vt:lpstr>Lato</vt:lpstr>
      <vt:lpstr>Outfit</vt:lpstr>
      <vt:lpstr>Outfit Light</vt:lpstr>
      <vt:lpstr>Symbol</vt:lpstr>
      <vt:lpstr>Times New Roman</vt:lpstr>
      <vt:lpstr>Office Theme</vt:lpstr>
      <vt:lpstr>1_Office Theme</vt:lpstr>
      <vt:lpstr>Making ‘Feed Your Way’ Your Business Welcome everyone </vt:lpstr>
      <vt:lpstr>Small Steps Big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slide</dc:title>
  <dc:creator>Keiron Cosgrove</dc:creator>
  <cp:lastModifiedBy>WROBLEWSKA, Natalia (NOTTINGHAM CITYCARE PARTNERSHIP)</cp:lastModifiedBy>
  <cp:revision>116</cp:revision>
  <cp:lastPrinted>2023-04-19T15:23:49Z</cp:lastPrinted>
  <dcterms:created xsi:type="dcterms:W3CDTF">2022-08-28T19:04:27Z</dcterms:created>
  <dcterms:modified xsi:type="dcterms:W3CDTF">2024-07-18T13:51:55Z</dcterms:modified>
</cp:coreProperties>
</file>