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9" r:id="rId2"/>
    <p:sldId id="282" r:id="rId3"/>
    <p:sldId id="283" r:id="rId4"/>
    <p:sldId id="264" r:id="rId5"/>
    <p:sldId id="280" r:id="rId6"/>
    <p:sldId id="286" r:id="rId7"/>
    <p:sldId id="284" r:id="rId8"/>
    <p:sldId id="285" r:id="rId9"/>
    <p:sldId id="257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S, Hayley (NOTTINGHAM CITYCARE PARTNERSHIP)" initials="EH(CP" lastIdx="8" clrIdx="0">
    <p:extLst>
      <p:ext uri="{19B8F6BF-5375-455C-9EA6-DF929625EA0E}">
        <p15:presenceInfo xmlns:p15="http://schemas.microsoft.com/office/powerpoint/2012/main" userId="S::hayley.ellis6@nhs.net::8bc66405-cbc5-4acb-a687-e1f45852a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46F"/>
    <a:srgbClr val="E21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0827" autoAdjust="0"/>
  </p:normalViewPr>
  <p:slideViewPr>
    <p:cSldViewPr snapToGrid="0" snapToObjects="1">
      <p:cViewPr varScale="1">
        <p:scale>
          <a:sx n="100" d="100"/>
          <a:sy n="100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2DACA-0765-4549-B17C-D00EFAE3976D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F5D43-4238-487C-B974-5A99A96AB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5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4F55A-CD52-4CDA-821E-5978D38C59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6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4F55A-CD52-4CDA-821E-5978D38C59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4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F5D43-4238-487C-B974-5A99A96ABA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3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4F55A-CD52-4CDA-821E-5978D38C59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0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4F55A-CD52-4CDA-821E-5978D38C59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5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4F55A-CD52-4CDA-821E-5978D38C59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28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4F55A-CD52-4CDA-821E-5978D38C59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3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4F55A-CD52-4CDA-821E-5978D38C59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5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E5E1-82B3-A146-B49F-058614177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222F9-24EA-0C48-B21E-C36C56A9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BCF76-07D2-CD49-A77A-9AC8083E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1CFCF-5EAF-BB4C-A3A9-83DFDE93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B675E-8BB0-564F-BC20-570D203A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0D28-C025-2443-8A2D-A8DF4A54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3F69B-C981-634D-848B-0BDB598AA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E9FD3-D008-E546-A93E-B148E9EA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E33D4-00F1-5C49-8A1C-20F518A1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24BD5-0E2E-9346-B64E-94808358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4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D00ED-284A-5A40-BB73-7DAB42C97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B475-20B0-9D4E-A70F-BD23CC610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DE52B-8C10-344C-A818-4A97966C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FD210-9FB4-274E-A223-87BBB0B9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D11DB-27CE-C340-A542-8F839773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5398-232B-CF46-88A2-91EED1AA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DB7D-743A-EF4B-895D-5B769AEB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64E6B-1E27-254F-A2CE-B8E47F7A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89764-539C-394B-8D34-B0E20B4D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A0FB3-BD93-4C4B-95E2-6264BCA0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7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41AE-3A34-7848-8FBF-C86627CE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81B74-27C1-F542-9C79-CA0B68B83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762E6-4739-E446-B0A3-288E356E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D7BD6-BDE5-0441-BCF9-EA519910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CAB27-717A-0443-A6EA-662B2A00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8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A9F1-C695-0448-A5A7-DD678B6E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D683F-BC2C-6143-88A4-3E557475E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E4D5E-56F6-C343-8256-588AA1D0D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107D6-9638-A446-8D88-5EE39CEF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CE76A-E069-A842-8315-694B09BE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1972-A17E-9141-B31A-EBAA0A1B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3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3311-BDFB-B049-B3AE-8211624D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89846-8E83-5F47-A68A-F92616AE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27405-DD01-714A-8F2E-CE507AB70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578E8-BD3D-7949-B3F0-C5DCE808E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C86EC-F7F3-9A4D-98CA-558D8D77D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DE7B09-E8B6-6749-A7F4-233C4A5B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8FB34-0B85-C946-BCAA-BD6147DE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49150-8EE1-FA43-B5A5-FD376C11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CCE1-0C6D-4141-8179-0F66A686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9364D-93D5-E84D-B133-9C6F67C4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806AB-7ECD-C840-AE24-5E5572A7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F48AF-98F3-144F-92DA-808DE7A5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5C716-8DEF-A641-A91E-1AD61C13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E8DDC-D997-8B4D-872C-BE0E71E7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A63F4-CEAD-4C42-8579-5EB780AE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364A-44E5-2F4F-A068-58F9EC6D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48771-D093-8448-9E44-35C88007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2F9EF-9C32-814F-AE39-1272F62A2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3FE81-506A-9941-8F68-5D851258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AE27-688C-224F-8E14-41471A31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67CD2-14CF-954E-92EE-C8F3F7C3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788E-2F67-0C4D-8374-6AC3E0ED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AC44D-21A5-A044-A892-7AA611DAB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147A3-0AF7-2A4F-BC84-99E5CD5FE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E1FEC-1A5C-164B-8B7C-5123D65C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4949E-0547-CE49-AA41-09C0FE3E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3A3B5-12BE-F04F-84E6-F437DFAF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8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203C0-6299-F847-9887-7234FA81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B5838-4EB2-C041-8C91-287E21BB4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0F4E-1B33-8649-8E10-87F8DD02C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9D9B-043D-F245-AD74-E662B74AD6F5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F6683-74BC-D14D-8FDE-DDF1F1567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49B6D-1CA6-8246-B1F2-363696DCA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6C1E-134E-6D4E-BB5D-34967EF1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althystart.nhs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41A96AD-02E0-CA4C-8380-221E4F8C9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EF7AE4-EBE0-9F4D-BAB9-E00810B6FC4F}"/>
              </a:ext>
            </a:extLst>
          </p:cNvPr>
          <p:cNvCxnSpPr/>
          <p:nvPr/>
        </p:nvCxnSpPr>
        <p:spPr>
          <a:xfrm>
            <a:off x="720001" y="636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5D94867-FD14-3342-803D-CEA690700CDF}"/>
              </a:ext>
            </a:extLst>
          </p:cNvPr>
          <p:cNvSpPr txBox="1"/>
          <p:nvPr/>
        </p:nvSpPr>
        <p:spPr>
          <a:xfrm>
            <a:off x="3963051" y="5909420"/>
            <a:ext cx="85306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solidFill>
                  <a:srgbClr val="2B246F"/>
                </a:solidFill>
                <a:latin typeface="Avenir LT Std 45 Book" pitchFamily="34" charset="0"/>
              </a:rPr>
              <a:t>Jennifer Nicol      SSBC Marketing &amp; Communications Officer</a:t>
            </a:r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1876D0D7-D15C-AC4F-A8E5-CBF90902E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5775400"/>
            <a:ext cx="1617848" cy="584600"/>
          </a:xfrm>
          <a:prstGeom prst="rect">
            <a:avLst/>
          </a:prstGeom>
        </p:spPr>
      </p:pic>
      <p:pic>
        <p:nvPicPr>
          <p:cNvPr id="11" name="Picture 10" descr="A picture containing ax, silhouette&#10;&#10;Description automatically generated">
            <a:extLst>
              <a:ext uri="{FF2B5EF4-FFF2-40B4-BE49-F238E27FC236}">
                <a16:creationId xmlns:a16="http://schemas.microsoft.com/office/drawing/2014/main" id="{6C0F0547-C23A-4CAF-A912-D1DD50A7A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9517" y="582839"/>
            <a:ext cx="2323858" cy="1633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F5AE26-3897-4C91-BF34-51D46B0D1C5E}"/>
              </a:ext>
            </a:extLst>
          </p:cNvPr>
          <p:cNvSpPr txBox="1"/>
          <p:nvPr/>
        </p:nvSpPr>
        <p:spPr>
          <a:xfrm>
            <a:off x="1416993" y="2413576"/>
            <a:ext cx="9025244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6000" b="1" dirty="0">
                <a:solidFill>
                  <a:srgbClr val="2B246F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Healthy Start</a:t>
            </a:r>
          </a:p>
          <a:p>
            <a:r>
              <a:rPr lang="en-GB" sz="6000" b="1" dirty="0">
                <a:solidFill>
                  <a:srgbClr val="E2147E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Additional resources </a:t>
            </a:r>
            <a:br>
              <a:rPr lang="en-GB" sz="6000" b="1" dirty="0">
                <a:solidFill>
                  <a:srgbClr val="E2147E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</a:br>
            <a:r>
              <a:rPr lang="en-GB" sz="6000" b="1" dirty="0">
                <a:solidFill>
                  <a:srgbClr val="E2147E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&amp;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5"/>
    </mc:Choice>
    <mc:Fallback xmlns="">
      <p:transition spd="slow" advTm="136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D6150F-B4E8-7243-BB27-FB99FDC5DF2F}"/>
              </a:ext>
            </a:extLst>
          </p:cNvPr>
          <p:cNvCxnSpPr/>
          <p:nvPr/>
        </p:nvCxnSpPr>
        <p:spPr>
          <a:xfrm>
            <a:off x="720001" y="636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51E82C-1884-7C42-9550-D222A111D6CE}"/>
              </a:ext>
            </a:extLst>
          </p:cNvPr>
          <p:cNvCxnSpPr/>
          <p:nvPr/>
        </p:nvCxnSpPr>
        <p:spPr>
          <a:xfrm>
            <a:off x="720001" y="48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7C73AA-E8D6-AC4F-BF86-87B07998542F}"/>
              </a:ext>
            </a:extLst>
          </p:cNvPr>
          <p:cNvSpPr txBox="1"/>
          <p:nvPr/>
        </p:nvSpPr>
        <p:spPr>
          <a:xfrm>
            <a:off x="720001" y="624001"/>
            <a:ext cx="1075199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800" b="1" dirty="0">
                <a:solidFill>
                  <a:srgbClr val="E2147E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Steps to support promotion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3D82D-3C31-3D45-942D-55C8FC0E895C}"/>
              </a:ext>
            </a:extLst>
          </p:cNvPr>
          <p:cNvSpPr txBox="1"/>
          <p:nvPr/>
        </p:nvSpPr>
        <p:spPr>
          <a:xfrm>
            <a:off x="753941" y="2326799"/>
            <a:ext cx="79774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FF0066"/>
              </a:buClr>
            </a:pPr>
            <a:endParaRPr lang="en-GB" sz="2000" dirty="0">
              <a:solidFill>
                <a:srgbClr val="2B24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FF56E-BC40-44F9-BF6A-A0AC647BCE35}"/>
              </a:ext>
            </a:extLst>
          </p:cNvPr>
          <p:cNvSpPr txBox="1"/>
          <p:nvPr/>
        </p:nvSpPr>
        <p:spPr>
          <a:xfrm>
            <a:off x="665134" y="1440580"/>
            <a:ext cx="11238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E2147E"/>
              </a:buClr>
            </a:pP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We can all help </a:t>
            </a: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i</a:t>
            </a: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ncrease local uptake of the Healthy Start scheme by:</a:t>
            </a:r>
          </a:p>
          <a:p>
            <a:pPr algn="l">
              <a:buClr>
                <a:srgbClr val="E2147E"/>
              </a:buClr>
            </a:pPr>
            <a:endParaRPr lang="en-GB" sz="2400" b="0" i="0" dirty="0">
              <a:solidFill>
                <a:srgbClr val="2B246F"/>
              </a:solidFill>
              <a:effectLst/>
              <a:latin typeface="Avenir LT Std 45 Book" panose="020B0502020203020204" pitchFamily="34" charset="0"/>
            </a:endParaRPr>
          </a:p>
          <a:p>
            <a:pPr marL="342900" indent="-342900" algn="l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Using Healthy Start promotional materials in relevant settings &amp; on social media.</a:t>
            </a: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Embedding information about Healthy Start eligibility into routine support offered and inductions for new starters.</a:t>
            </a: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Appointing one or more Healthy Start Champions in your team/organisation.</a:t>
            </a:r>
          </a:p>
          <a:p>
            <a:pPr marL="342900" indent="-342900" algn="l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Supporting ESOL families to use the Healthy Start phone translation service.</a:t>
            </a:r>
          </a:p>
          <a:p>
            <a:pPr marL="342900" indent="-342900" algn="l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Working with local retailers to improve in-store promotion of Healthy Start.</a:t>
            </a: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Join the Healthy Start email forum to ask questions, share resources &amp; expertise and get support.</a:t>
            </a: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 </a:t>
            </a: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Training staff/volunteers to support families to apply.</a:t>
            </a:r>
          </a:p>
          <a:p>
            <a:pPr marL="342900" indent="-342900" algn="l">
              <a:buClr>
                <a:srgbClr val="E2147E"/>
              </a:buClr>
              <a:buFont typeface="Wingdings" panose="05000000000000000000" pitchFamily="2" charset="2"/>
              <a:buChar char="ü"/>
            </a:pPr>
            <a:endParaRPr lang="en-GB" sz="2400" b="0" i="0" dirty="0">
              <a:solidFill>
                <a:srgbClr val="2B246F"/>
              </a:solidFill>
              <a:effectLst/>
              <a:latin typeface="Avenir LT Std 45 Book" panose="020B0502020203020204" pitchFamily="34" charset="0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AEAADED4-6B25-4D92-AB7D-32036CCE81A8}"/>
              </a:ext>
            </a:extLst>
          </p:cNvPr>
          <p:cNvSpPr/>
          <p:nvPr/>
        </p:nvSpPr>
        <p:spPr>
          <a:xfrm>
            <a:off x="665135" y="6037611"/>
            <a:ext cx="11238999" cy="492432"/>
          </a:xfrm>
          <a:prstGeom prst="roundRect">
            <a:avLst/>
          </a:prstGeom>
          <a:solidFill>
            <a:srgbClr val="E01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2BC3A-7827-471E-8634-10D77D362347}"/>
              </a:ext>
            </a:extLst>
          </p:cNvPr>
          <p:cNvSpPr/>
          <p:nvPr/>
        </p:nvSpPr>
        <p:spPr>
          <a:xfrm>
            <a:off x="1449628" y="6110327"/>
            <a:ext cx="89330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www.sustainweb.org/foodpoverty/healthy_start</a:t>
            </a:r>
          </a:p>
        </p:txBody>
      </p:sp>
      <p:pic>
        <p:nvPicPr>
          <p:cNvPr id="13" name="Graphic 12" descr="Laptop outline">
            <a:extLst>
              <a:ext uri="{FF2B5EF4-FFF2-40B4-BE49-F238E27FC236}">
                <a16:creationId xmlns:a16="http://schemas.microsoft.com/office/drawing/2014/main" id="{E3EA60D7-B707-4508-AF39-34E016A2C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875" y="5994469"/>
            <a:ext cx="562059" cy="562059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302E48A1-E2CA-4F23-A2A7-9766141C3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592" y="5453011"/>
            <a:ext cx="1617848" cy="5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08"/>
    </mc:Choice>
    <mc:Fallback xmlns="">
      <p:transition spd="slow" advTm="443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A2E32-9BE0-E74F-8719-D71D4DFB6D15}"/>
              </a:ext>
            </a:extLst>
          </p:cNvPr>
          <p:cNvCxnSpPr/>
          <p:nvPr/>
        </p:nvCxnSpPr>
        <p:spPr>
          <a:xfrm>
            <a:off x="720001" y="636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00A477-D5F3-1C44-86F2-C2DBC7605CB0}"/>
              </a:ext>
            </a:extLst>
          </p:cNvPr>
          <p:cNvCxnSpPr/>
          <p:nvPr/>
        </p:nvCxnSpPr>
        <p:spPr>
          <a:xfrm>
            <a:off x="720001" y="48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4C1CDA-1F1C-1F41-A79E-AAE1BEBD8828}"/>
              </a:ext>
            </a:extLst>
          </p:cNvPr>
          <p:cNvSpPr txBox="1"/>
          <p:nvPr/>
        </p:nvSpPr>
        <p:spPr>
          <a:xfrm>
            <a:off x="720001" y="521246"/>
            <a:ext cx="1075199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800" b="1" dirty="0">
                <a:solidFill>
                  <a:srgbClr val="E2147E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Resources &amp; promotional materials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43AC4A-284E-B749-B7A5-89CDDC822FCE}"/>
              </a:ext>
            </a:extLst>
          </p:cNvPr>
          <p:cNvSpPr/>
          <p:nvPr/>
        </p:nvSpPr>
        <p:spPr>
          <a:xfrm>
            <a:off x="665135" y="6037611"/>
            <a:ext cx="11238999" cy="492432"/>
          </a:xfrm>
          <a:prstGeom prst="roundRect">
            <a:avLst/>
          </a:prstGeom>
          <a:solidFill>
            <a:srgbClr val="E01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F89AC-3217-E246-A6DC-F4B72F36E884}"/>
              </a:ext>
            </a:extLst>
          </p:cNvPr>
          <p:cNvSpPr/>
          <p:nvPr/>
        </p:nvSpPr>
        <p:spPr>
          <a:xfrm>
            <a:off x="1449628" y="6110327"/>
            <a:ext cx="89330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www.smallstepsbigchanges.org.uk/resources/healthy-start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20B34-C399-45FB-BA47-0BE234040D8B}"/>
              </a:ext>
            </a:extLst>
          </p:cNvPr>
          <p:cNvSpPr txBox="1"/>
          <p:nvPr/>
        </p:nvSpPr>
        <p:spPr>
          <a:xfrm>
            <a:off x="665135" y="1562867"/>
            <a:ext cx="971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Healthy Start resources page on the SSBC website.</a:t>
            </a:r>
          </a:p>
          <a:p>
            <a:endParaRPr lang="en-GB" sz="2400" dirty="0">
              <a:solidFill>
                <a:srgbClr val="2B246F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3749903-8DEF-45EF-90BC-F61B29F97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72"/>
          <a:stretch/>
        </p:blipFill>
        <p:spPr>
          <a:xfrm>
            <a:off x="878526" y="2393864"/>
            <a:ext cx="4700245" cy="3244473"/>
          </a:xfrm>
          <a:prstGeom prst="rect">
            <a:avLst/>
          </a:prstGeom>
        </p:spPr>
      </p:pic>
      <p:pic>
        <p:nvPicPr>
          <p:cNvPr id="23" name="Picture 22" descr="Graphical user interface&#10;&#10;Description automatically generated">
            <a:extLst>
              <a:ext uri="{FF2B5EF4-FFF2-40B4-BE49-F238E27FC236}">
                <a16:creationId xmlns:a16="http://schemas.microsoft.com/office/drawing/2014/main" id="{92F2061F-4BF9-4D03-B34B-7CA9139EF3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784"/>
          <a:stretch/>
        </p:blipFill>
        <p:spPr>
          <a:xfrm>
            <a:off x="6539452" y="2333885"/>
            <a:ext cx="4774022" cy="3306685"/>
          </a:xfrm>
          <a:prstGeom prst="rect">
            <a:avLst/>
          </a:prstGeom>
        </p:spPr>
      </p:pic>
      <p:pic>
        <p:nvPicPr>
          <p:cNvPr id="21" name="Graphic 20" descr="Laptop outline">
            <a:extLst>
              <a:ext uri="{FF2B5EF4-FFF2-40B4-BE49-F238E27FC236}">
                <a16:creationId xmlns:a16="http://schemas.microsoft.com/office/drawing/2014/main" id="{36012A70-A670-40BB-A278-0C6501109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875" y="5994469"/>
            <a:ext cx="562059" cy="562059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89524B37-0C3E-7B45-B907-56E59BC11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0592" y="5453011"/>
            <a:ext cx="1617848" cy="584600"/>
          </a:xfrm>
          <a:prstGeom prst="rect">
            <a:avLst/>
          </a:prstGeom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DF7B739-ED8D-44BC-8E48-79B72B8A81F5}"/>
              </a:ext>
            </a:extLst>
          </p:cNvPr>
          <p:cNvCxnSpPr>
            <a:cxnSpLocks/>
          </p:cNvCxnSpPr>
          <p:nvPr/>
        </p:nvCxnSpPr>
        <p:spPr>
          <a:xfrm flipV="1">
            <a:off x="4899785" y="3476730"/>
            <a:ext cx="1784753" cy="1320178"/>
          </a:xfrm>
          <a:prstGeom prst="curvedConnector3">
            <a:avLst/>
          </a:prstGeom>
          <a:ln w="47625">
            <a:solidFill>
              <a:srgbClr val="E2147E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7"/>
    </mc:Choice>
    <mc:Fallback xmlns="">
      <p:transition spd="slow" advTm="468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D6150F-B4E8-7243-BB27-FB99FDC5DF2F}"/>
              </a:ext>
            </a:extLst>
          </p:cNvPr>
          <p:cNvCxnSpPr/>
          <p:nvPr/>
        </p:nvCxnSpPr>
        <p:spPr>
          <a:xfrm>
            <a:off x="720001" y="636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51E82C-1884-7C42-9550-D222A111D6CE}"/>
              </a:ext>
            </a:extLst>
          </p:cNvPr>
          <p:cNvCxnSpPr/>
          <p:nvPr/>
        </p:nvCxnSpPr>
        <p:spPr>
          <a:xfrm>
            <a:off x="720001" y="48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7C73AA-E8D6-AC4F-BF86-87B07998542F}"/>
              </a:ext>
            </a:extLst>
          </p:cNvPr>
          <p:cNvSpPr txBox="1"/>
          <p:nvPr/>
        </p:nvSpPr>
        <p:spPr>
          <a:xfrm>
            <a:off x="720001" y="624001"/>
            <a:ext cx="1075199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800" b="1" dirty="0">
                <a:solidFill>
                  <a:srgbClr val="E2147E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Guidance for professionals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3D82D-3C31-3D45-942D-55C8FC0E895C}"/>
              </a:ext>
            </a:extLst>
          </p:cNvPr>
          <p:cNvSpPr txBox="1"/>
          <p:nvPr/>
        </p:nvSpPr>
        <p:spPr>
          <a:xfrm>
            <a:off x="753941" y="2326799"/>
            <a:ext cx="79774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FF0066"/>
              </a:buClr>
            </a:pPr>
            <a:endParaRPr lang="en-GB" sz="2000" dirty="0">
              <a:solidFill>
                <a:srgbClr val="2B24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FF56E-BC40-44F9-BF6A-A0AC647BCE35}"/>
              </a:ext>
            </a:extLst>
          </p:cNvPr>
          <p:cNvSpPr txBox="1"/>
          <p:nvPr/>
        </p:nvSpPr>
        <p:spPr>
          <a:xfrm>
            <a:off x="556055" y="1490008"/>
            <a:ext cx="111404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Healthy Start guidance pack for healthcare &amp; family support professionals. </a:t>
            </a: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Download from the NHS or SSBC website.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AEAADED4-6B25-4D92-AB7D-32036CCE81A8}"/>
              </a:ext>
            </a:extLst>
          </p:cNvPr>
          <p:cNvSpPr/>
          <p:nvPr/>
        </p:nvSpPr>
        <p:spPr>
          <a:xfrm>
            <a:off x="665135" y="6037611"/>
            <a:ext cx="11238999" cy="492432"/>
          </a:xfrm>
          <a:prstGeom prst="roundRect">
            <a:avLst/>
          </a:prstGeom>
          <a:solidFill>
            <a:srgbClr val="E01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2BC3A-7827-471E-8634-10D77D362347}"/>
              </a:ext>
            </a:extLst>
          </p:cNvPr>
          <p:cNvSpPr/>
          <p:nvPr/>
        </p:nvSpPr>
        <p:spPr>
          <a:xfrm>
            <a:off x="1449628" y="6110327"/>
            <a:ext cx="89330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www.media.nhsbsa.nhs.uk/resources </a:t>
            </a:r>
          </a:p>
        </p:txBody>
      </p:sp>
      <p:pic>
        <p:nvPicPr>
          <p:cNvPr id="13" name="Graphic 12" descr="Laptop outline">
            <a:extLst>
              <a:ext uri="{FF2B5EF4-FFF2-40B4-BE49-F238E27FC236}">
                <a16:creationId xmlns:a16="http://schemas.microsoft.com/office/drawing/2014/main" id="{E3EA60D7-B707-4508-AF39-34E016A2C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875" y="5994469"/>
            <a:ext cx="562059" cy="562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FD522-B7E9-4142-8289-D3F2CA416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1850">
            <a:off x="735174" y="2585923"/>
            <a:ext cx="3181570" cy="1999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E2128E-7CAB-4F5F-90E4-F4B2848EC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4324">
            <a:off x="3113157" y="2837744"/>
            <a:ext cx="3125108" cy="1968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47EA8B-9178-4771-9CBC-96E2B5A12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44161">
            <a:off x="5552542" y="3263779"/>
            <a:ext cx="3422953" cy="21446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483552-3914-4173-BED8-41D7E5FE24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79302">
            <a:off x="8379945" y="3651297"/>
            <a:ext cx="3229905" cy="2011199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302E48A1-E2CA-4F23-A2A7-9766141C3E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0592" y="5453011"/>
            <a:ext cx="1617848" cy="5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08"/>
    </mc:Choice>
    <mc:Fallback xmlns="">
      <p:transition spd="slow" advTm="4430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D6150F-B4E8-7243-BB27-FB99FDC5DF2F}"/>
              </a:ext>
            </a:extLst>
          </p:cNvPr>
          <p:cNvCxnSpPr/>
          <p:nvPr/>
        </p:nvCxnSpPr>
        <p:spPr>
          <a:xfrm>
            <a:off x="720001" y="636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51E82C-1884-7C42-9550-D222A111D6CE}"/>
              </a:ext>
            </a:extLst>
          </p:cNvPr>
          <p:cNvCxnSpPr/>
          <p:nvPr/>
        </p:nvCxnSpPr>
        <p:spPr>
          <a:xfrm>
            <a:off x="720001" y="48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7C73AA-E8D6-AC4F-BF86-87B07998542F}"/>
              </a:ext>
            </a:extLst>
          </p:cNvPr>
          <p:cNvSpPr txBox="1"/>
          <p:nvPr/>
        </p:nvSpPr>
        <p:spPr>
          <a:xfrm>
            <a:off x="720001" y="624001"/>
            <a:ext cx="1075199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800" b="1" dirty="0">
                <a:solidFill>
                  <a:srgbClr val="E2147E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Social media promotion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B07C1D-F93A-4940-ABA7-86FF5C3EA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04"/>
          <a:stretch/>
        </p:blipFill>
        <p:spPr>
          <a:xfrm>
            <a:off x="1706387" y="3586143"/>
            <a:ext cx="8779225" cy="2462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A3D82D-3C31-3D45-942D-55C8FC0E895C}"/>
              </a:ext>
            </a:extLst>
          </p:cNvPr>
          <p:cNvSpPr txBox="1"/>
          <p:nvPr/>
        </p:nvSpPr>
        <p:spPr>
          <a:xfrm>
            <a:off x="753941" y="2326799"/>
            <a:ext cx="79774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FF0066"/>
              </a:buClr>
            </a:pPr>
            <a:endParaRPr lang="en-GB" sz="2000" dirty="0">
              <a:solidFill>
                <a:srgbClr val="2B24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FF56E-BC40-44F9-BF6A-A0AC647BCE35}"/>
              </a:ext>
            </a:extLst>
          </p:cNvPr>
          <p:cNvSpPr txBox="1"/>
          <p:nvPr/>
        </p:nvSpPr>
        <p:spPr>
          <a:xfrm>
            <a:off x="720001" y="1370152"/>
            <a:ext cx="11184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Healthy Start branded social media graphics available to download from the NHS website.</a:t>
            </a:r>
          </a:p>
          <a:p>
            <a:endParaRPr lang="en-GB" sz="2300" dirty="0">
              <a:solidFill>
                <a:srgbClr val="2B246F"/>
              </a:solidFill>
              <a:latin typeface="Avenir LT Std 45 Book" panose="020B0502020203020204" pitchFamily="34" charset="0"/>
            </a:endParaRPr>
          </a:p>
          <a:p>
            <a:r>
              <a:rPr lang="en-GB" sz="23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Two packs: </a:t>
            </a:r>
          </a:p>
          <a:p>
            <a:pPr marL="457200" indent="-457200">
              <a:buClr>
                <a:srgbClr val="E2147E"/>
              </a:buClr>
              <a:buFont typeface="+mj-lt"/>
              <a:buAutoNum type="arabicPeriod"/>
            </a:pPr>
            <a:r>
              <a:rPr lang="en-GB" sz="23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Transitioning current beneficiaries of Healthy Start to the digital scheme.</a:t>
            </a:r>
          </a:p>
          <a:p>
            <a:pPr marL="457200" indent="-457200">
              <a:buClr>
                <a:srgbClr val="E2147E"/>
              </a:buClr>
              <a:buFont typeface="+mj-lt"/>
              <a:buAutoNum type="arabicPeriod"/>
            </a:pPr>
            <a:r>
              <a:rPr lang="en-GB" sz="23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Targeting eligible families who have not yet signed up for the scheme</a:t>
            </a:r>
            <a:r>
              <a:rPr lang="en-GB" sz="2300" dirty="0">
                <a:solidFill>
                  <a:srgbClr val="2B246F"/>
                </a:solidFill>
              </a:rPr>
              <a:t>.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AEAADED4-6B25-4D92-AB7D-32036CCE81A8}"/>
              </a:ext>
            </a:extLst>
          </p:cNvPr>
          <p:cNvSpPr/>
          <p:nvPr/>
        </p:nvSpPr>
        <p:spPr>
          <a:xfrm>
            <a:off x="665135" y="6037611"/>
            <a:ext cx="11238999" cy="492432"/>
          </a:xfrm>
          <a:prstGeom prst="roundRect">
            <a:avLst/>
          </a:prstGeom>
          <a:solidFill>
            <a:srgbClr val="E01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2BC3A-7827-471E-8634-10D77D362347}"/>
              </a:ext>
            </a:extLst>
          </p:cNvPr>
          <p:cNvSpPr/>
          <p:nvPr/>
        </p:nvSpPr>
        <p:spPr>
          <a:xfrm>
            <a:off x="1449628" y="6110327"/>
            <a:ext cx="89330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www.media.nhsbsa.nhs.uk/resources</a:t>
            </a:r>
          </a:p>
        </p:txBody>
      </p:sp>
      <p:pic>
        <p:nvPicPr>
          <p:cNvPr id="13" name="Graphic 12" descr="Laptop outline">
            <a:extLst>
              <a:ext uri="{FF2B5EF4-FFF2-40B4-BE49-F238E27FC236}">
                <a16:creationId xmlns:a16="http://schemas.microsoft.com/office/drawing/2014/main" id="{E3EA60D7-B707-4508-AF39-34E016A2C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875" y="5994469"/>
            <a:ext cx="562059" cy="562059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302E48A1-E2CA-4F23-A2A7-9766141C3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0592" y="5453011"/>
            <a:ext cx="1617848" cy="5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08"/>
    </mc:Choice>
    <mc:Fallback xmlns="">
      <p:transition spd="slow" advTm="443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E1D148E-C63A-4D75-B1B4-0F34CBECB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758" y="1204345"/>
            <a:ext cx="2744757" cy="51845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D6150F-B4E8-7243-BB27-FB99FDC5DF2F}"/>
              </a:ext>
            </a:extLst>
          </p:cNvPr>
          <p:cNvCxnSpPr/>
          <p:nvPr/>
        </p:nvCxnSpPr>
        <p:spPr>
          <a:xfrm>
            <a:off x="720001" y="636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51E82C-1884-7C42-9550-D222A111D6CE}"/>
              </a:ext>
            </a:extLst>
          </p:cNvPr>
          <p:cNvCxnSpPr/>
          <p:nvPr/>
        </p:nvCxnSpPr>
        <p:spPr>
          <a:xfrm>
            <a:off x="720001" y="48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7C73AA-E8D6-AC4F-BF86-87B07998542F}"/>
              </a:ext>
            </a:extLst>
          </p:cNvPr>
          <p:cNvSpPr txBox="1"/>
          <p:nvPr/>
        </p:nvSpPr>
        <p:spPr>
          <a:xfrm>
            <a:off x="720001" y="624001"/>
            <a:ext cx="981790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5400" b="1" dirty="0">
                <a:solidFill>
                  <a:srgbClr val="E2147E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Useful websites for families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75887B6F-A985-3543-AF9F-727D1BFEB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074" y="5526580"/>
            <a:ext cx="2386379" cy="862304"/>
          </a:xfrm>
          <a:prstGeom prst="rect">
            <a:avLst/>
          </a:prstGeom>
        </p:spPr>
      </p:pic>
      <p:pic>
        <p:nvPicPr>
          <p:cNvPr id="10" name="Picture 9" descr="A picture containing ax, silhouette&#10;&#10;Description automatically generated">
            <a:extLst>
              <a:ext uri="{FF2B5EF4-FFF2-40B4-BE49-F238E27FC236}">
                <a16:creationId xmlns:a16="http://schemas.microsoft.com/office/drawing/2014/main" id="{AE4236E1-7ACD-40BB-98C4-E19297CB4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65" y="2724669"/>
            <a:ext cx="1399951" cy="978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9AC619-6C4E-48CA-9F63-E88373ECC471}"/>
              </a:ext>
            </a:extLst>
          </p:cNvPr>
          <p:cNvSpPr txBox="1"/>
          <p:nvPr/>
        </p:nvSpPr>
        <p:spPr>
          <a:xfrm>
            <a:off x="1260812" y="1833695"/>
            <a:ext cx="8028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    Healthy Start website </a:t>
            </a:r>
          </a:p>
          <a:p>
            <a:r>
              <a:rPr lang="en-GB" sz="2400" dirty="0">
                <a:solidFill>
                  <a:srgbClr val="E2147E"/>
                </a:solidFill>
                <a:latin typeface="Avenir LT Std 45 Book" panose="020B0502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www.healthystart.nhs.uk</a:t>
            </a:r>
            <a:endParaRPr lang="en-GB" sz="2400" dirty="0">
              <a:solidFill>
                <a:srgbClr val="E2147E"/>
              </a:solidFill>
              <a:latin typeface="Avenir LT Std 45 Book" panose="020B0502020203020204" pitchFamily="34" charset="0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E9F1B68-03F1-444D-913A-19808A9F7579}"/>
              </a:ext>
            </a:extLst>
          </p:cNvPr>
          <p:cNvCxnSpPr>
            <a:cxnSpLocks/>
          </p:cNvCxnSpPr>
          <p:nvPr/>
        </p:nvCxnSpPr>
        <p:spPr>
          <a:xfrm flipV="1">
            <a:off x="4642701" y="1996774"/>
            <a:ext cx="4748434" cy="487566"/>
          </a:xfrm>
          <a:prstGeom prst="curvedConnector3">
            <a:avLst>
              <a:gd name="adj1" fmla="val 50000"/>
            </a:avLst>
          </a:prstGeom>
          <a:ln w="47625">
            <a:solidFill>
              <a:srgbClr val="E2147E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50293AB-CEE2-42E5-B09C-27AF0F1D7BC2}"/>
              </a:ext>
            </a:extLst>
          </p:cNvPr>
          <p:cNvSpPr txBox="1"/>
          <p:nvPr/>
        </p:nvSpPr>
        <p:spPr>
          <a:xfrm>
            <a:off x="5000593" y="4610656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B246F"/>
                </a:solidFill>
              </a:rPr>
              <a:t>                          </a:t>
            </a: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SSBC website</a:t>
            </a:r>
          </a:p>
          <a:p>
            <a:r>
              <a:rPr lang="en-GB" sz="2400" dirty="0">
                <a:solidFill>
                  <a:srgbClr val="E2147E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www.smallstepsbigchanges.org.uk /healthy-start</a:t>
            </a:r>
            <a:endParaRPr lang="en-GB" sz="2400" dirty="0">
              <a:solidFill>
                <a:srgbClr val="E2147E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26" name="Picture 25" descr="A picture containing text, monitor, indoor, electronics&#10;&#10;Description automatically generated">
            <a:extLst>
              <a:ext uri="{FF2B5EF4-FFF2-40B4-BE49-F238E27FC236}">
                <a16:creationId xmlns:a16="http://schemas.microsoft.com/office/drawing/2014/main" id="{A3172D03-EEAD-4DAB-A017-DC5B948BA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15" y="2400351"/>
            <a:ext cx="5214728" cy="4371495"/>
          </a:xfrm>
          <a:prstGeom prst="rect">
            <a:avLst/>
          </a:prstGeom>
        </p:spPr>
      </p:pic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657412F3-0F98-444A-A801-9931086C7CD7}"/>
              </a:ext>
            </a:extLst>
          </p:cNvPr>
          <p:cNvCxnSpPr>
            <a:cxnSpLocks/>
          </p:cNvCxnSpPr>
          <p:nvPr/>
        </p:nvCxnSpPr>
        <p:spPr>
          <a:xfrm rot="10800000">
            <a:off x="5115698" y="3941805"/>
            <a:ext cx="1463523" cy="953582"/>
          </a:xfrm>
          <a:prstGeom prst="curvedConnector3">
            <a:avLst>
              <a:gd name="adj1" fmla="val 50000"/>
            </a:avLst>
          </a:prstGeom>
          <a:ln w="47625">
            <a:solidFill>
              <a:srgbClr val="E2147E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3"/>
    </mc:Choice>
    <mc:Fallback xmlns="">
      <p:transition spd="slow" advTm="6187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x, silhouette&#10;&#10;Description automatically generated">
            <a:extLst>
              <a:ext uri="{FF2B5EF4-FFF2-40B4-BE49-F238E27FC236}">
                <a16:creationId xmlns:a16="http://schemas.microsoft.com/office/drawing/2014/main" id="{AE4236E1-7ACD-40BB-98C4-E19297CB4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51" y="1681745"/>
            <a:ext cx="1978316" cy="1382149"/>
          </a:xfrm>
          <a:prstGeom prst="rect">
            <a:avLst/>
          </a:prstGeom>
        </p:spPr>
      </p:pic>
      <p:pic>
        <p:nvPicPr>
          <p:cNvPr id="14" name="Picture 13" descr="A computer with a blue screen&#10;&#10;Description automatically generated with medium confidence">
            <a:extLst>
              <a:ext uri="{FF2B5EF4-FFF2-40B4-BE49-F238E27FC236}">
                <a16:creationId xmlns:a16="http://schemas.microsoft.com/office/drawing/2014/main" id="{24408D80-42D1-4C82-92EE-6A35757A8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1" y="1368190"/>
            <a:ext cx="6189134" cy="518833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D6150F-B4E8-7243-BB27-FB99FDC5DF2F}"/>
              </a:ext>
            </a:extLst>
          </p:cNvPr>
          <p:cNvCxnSpPr/>
          <p:nvPr/>
        </p:nvCxnSpPr>
        <p:spPr>
          <a:xfrm>
            <a:off x="720001" y="636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51E82C-1884-7C42-9550-D222A111D6CE}"/>
              </a:ext>
            </a:extLst>
          </p:cNvPr>
          <p:cNvCxnSpPr/>
          <p:nvPr/>
        </p:nvCxnSpPr>
        <p:spPr>
          <a:xfrm>
            <a:off x="720001" y="48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7C73AA-E8D6-AC4F-BF86-87B07998542F}"/>
              </a:ext>
            </a:extLst>
          </p:cNvPr>
          <p:cNvSpPr txBox="1"/>
          <p:nvPr/>
        </p:nvSpPr>
        <p:spPr>
          <a:xfrm>
            <a:off x="720001" y="624001"/>
            <a:ext cx="981790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5400" b="1" dirty="0">
                <a:solidFill>
                  <a:srgbClr val="E2147E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Useful websites for families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75887B6F-A985-3543-AF9F-727D1BFEB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074" y="5526580"/>
            <a:ext cx="2386379" cy="862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9AC619-6C4E-48CA-9F63-E88373ECC471}"/>
              </a:ext>
            </a:extLst>
          </p:cNvPr>
          <p:cNvSpPr txBox="1"/>
          <p:nvPr/>
        </p:nvSpPr>
        <p:spPr>
          <a:xfrm>
            <a:off x="741875" y="2339437"/>
            <a:ext cx="8028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B246F"/>
                </a:solidFill>
                <a:latin typeface="Avenir LT Std 45 Book" panose="020B0502020203020204" pitchFamily="34" charset="0"/>
              </a:rPr>
              <a:t>Healthy Start eligibility calculator</a:t>
            </a:r>
          </a:p>
          <a:p>
            <a:endParaRPr lang="en-GB" sz="2400" b="1" dirty="0">
              <a:solidFill>
                <a:srgbClr val="2B246F"/>
              </a:solidFill>
              <a:latin typeface="Avenir LT Std 45 Book" panose="020B0502020203020204" pitchFamily="34" charset="0"/>
            </a:endParaRP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Powered by Sustain</a:t>
            </a: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5 questions</a:t>
            </a: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Takes 2 minutes to complete</a:t>
            </a:r>
            <a:endParaRPr lang="en-GB" sz="2400" dirty="0">
              <a:solidFill>
                <a:srgbClr val="E2147E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009F6AF6-7B01-47FE-8925-D1450956D336}"/>
              </a:ext>
            </a:extLst>
          </p:cNvPr>
          <p:cNvSpPr/>
          <p:nvPr/>
        </p:nvSpPr>
        <p:spPr>
          <a:xfrm>
            <a:off x="665135" y="6037611"/>
            <a:ext cx="11238999" cy="492432"/>
          </a:xfrm>
          <a:prstGeom prst="roundRect">
            <a:avLst/>
          </a:prstGeom>
          <a:solidFill>
            <a:srgbClr val="E01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B6220C-510B-4C9F-AFC9-A5E42449FB06}"/>
              </a:ext>
            </a:extLst>
          </p:cNvPr>
          <p:cNvSpPr/>
          <p:nvPr/>
        </p:nvSpPr>
        <p:spPr>
          <a:xfrm>
            <a:off x="1449628" y="6110327"/>
            <a:ext cx="89330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www.form.typeform.com/to/WE0ncrBs</a:t>
            </a:r>
          </a:p>
        </p:txBody>
      </p:sp>
      <p:pic>
        <p:nvPicPr>
          <p:cNvPr id="20" name="Graphic 19" descr="Laptop outline">
            <a:extLst>
              <a:ext uri="{FF2B5EF4-FFF2-40B4-BE49-F238E27FC236}">
                <a16:creationId xmlns:a16="http://schemas.microsoft.com/office/drawing/2014/main" id="{EA603317-9274-4622-BEE2-DE3C4D899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875" y="5994469"/>
            <a:ext cx="562059" cy="5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3"/>
    </mc:Choice>
    <mc:Fallback xmlns="">
      <p:transition spd="slow" advTm="6187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A2E32-9BE0-E74F-8719-D71D4DFB6D15}"/>
              </a:ext>
            </a:extLst>
          </p:cNvPr>
          <p:cNvCxnSpPr/>
          <p:nvPr/>
        </p:nvCxnSpPr>
        <p:spPr>
          <a:xfrm>
            <a:off x="720001" y="636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00A477-D5F3-1C44-86F2-C2DBC7605CB0}"/>
              </a:ext>
            </a:extLst>
          </p:cNvPr>
          <p:cNvCxnSpPr/>
          <p:nvPr/>
        </p:nvCxnSpPr>
        <p:spPr>
          <a:xfrm>
            <a:off x="720001" y="48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4C1CDA-1F1C-1F41-A79E-AAE1BEBD8828}"/>
              </a:ext>
            </a:extLst>
          </p:cNvPr>
          <p:cNvSpPr txBox="1"/>
          <p:nvPr/>
        </p:nvSpPr>
        <p:spPr>
          <a:xfrm>
            <a:off x="720001" y="521246"/>
            <a:ext cx="1075199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800" b="1" dirty="0">
                <a:solidFill>
                  <a:srgbClr val="E2147E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Troubleshooting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43AC4A-284E-B749-B7A5-89CDDC822FCE}"/>
              </a:ext>
            </a:extLst>
          </p:cNvPr>
          <p:cNvSpPr/>
          <p:nvPr/>
        </p:nvSpPr>
        <p:spPr>
          <a:xfrm>
            <a:off x="665135" y="6037611"/>
            <a:ext cx="11238999" cy="492432"/>
          </a:xfrm>
          <a:prstGeom prst="roundRect">
            <a:avLst/>
          </a:prstGeom>
          <a:solidFill>
            <a:srgbClr val="E01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F89AC-3217-E246-A6DC-F4B72F36E884}"/>
              </a:ext>
            </a:extLst>
          </p:cNvPr>
          <p:cNvSpPr/>
          <p:nvPr/>
        </p:nvSpPr>
        <p:spPr>
          <a:xfrm>
            <a:off x="1449628" y="6110327"/>
            <a:ext cx="89330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www.healthystart.nhs.uk/contact-us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20B34-C399-45FB-BA47-0BE234040D8B}"/>
              </a:ext>
            </a:extLst>
          </p:cNvPr>
          <p:cNvSpPr txBox="1"/>
          <p:nvPr/>
        </p:nvSpPr>
        <p:spPr>
          <a:xfrm>
            <a:off x="665134" y="1413027"/>
            <a:ext cx="110933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Contact the NHS Healthy Start team:</a:t>
            </a:r>
          </a:p>
          <a:p>
            <a:endParaRPr lang="en-GB" sz="2400" dirty="0">
              <a:solidFill>
                <a:srgbClr val="E2147E"/>
              </a:solidFill>
              <a:latin typeface="Avenir LT Std 45 Book" panose="020B0502020203020204" pitchFamily="34" charset="0"/>
            </a:endParaRPr>
          </a:p>
          <a:p>
            <a:pPr marL="342900" indent="-342900" algn="l">
              <a:buClr>
                <a:srgbClr val="E2147E"/>
              </a:buClr>
              <a:buFont typeface="Wingdings" panose="05000000000000000000" pitchFamily="2" charset="2"/>
              <a:buChar char="§"/>
            </a:pPr>
            <a:r>
              <a:rPr lang="en-GB" sz="2400" b="1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Card queries </a:t>
            </a: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		</a:t>
            </a:r>
            <a:r>
              <a:rPr lang="en-GB" sz="2400" b="1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Phone: 0300 330 2090</a:t>
            </a:r>
          </a:p>
          <a:p>
            <a:pPr algn="l">
              <a:buClr>
                <a:srgbClr val="E2147E"/>
              </a:buClr>
            </a:pP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		</a:t>
            </a: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		(24 hours a day, 7 days a week)</a:t>
            </a:r>
          </a:p>
          <a:p>
            <a:pPr marL="342900" indent="-342900" algn="l">
              <a:buClr>
                <a:srgbClr val="E2147E"/>
              </a:buClr>
              <a:buFont typeface="Wingdings" panose="05000000000000000000" pitchFamily="2" charset="2"/>
              <a:buChar char="§"/>
            </a:pPr>
            <a:endParaRPr lang="en-GB" sz="2400" b="0" i="0" dirty="0">
              <a:solidFill>
                <a:srgbClr val="2B246F"/>
              </a:solidFill>
              <a:effectLst/>
              <a:latin typeface="Avenir LT Std 45 Book" panose="020B0502020203020204" pitchFamily="34" charset="0"/>
            </a:endParaRP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§"/>
            </a:pPr>
            <a:r>
              <a:rPr lang="en-GB" sz="2400" b="1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General enquiries </a:t>
            </a: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	</a:t>
            </a:r>
            <a:r>
              <a:rPr lang="en-GB" sz="2400" b="1" dirty="0">
                <a:solidFill>
                  <a:srgbClr val="2B246F"/>
                </a:solidFill>
                <a:latin typeface="Avenir LT Std 45 Book" panose="020B0502020203020204" pitchFamily="34" charset="0"/>
              </a:rPr>
              <a:t>Email: healthy.start@nhsbsa.nhs.uk</a:t>
            </a:r>
          </a:p>
          <a:p>
            <a:pPr algn="l">
              <a:buClr>
                <a:srgbClr val="E2147E"/>
              </a:buClr>
            </a:pP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				</a:t>
            </a:r>
            <a:r>
              <a:rPr lang="en-GB" sz="2400" b="1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Phone: 0300 330 7010	</a:t>
            </a: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			</a:t>
            </a: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				(</a:t>
            </a: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8am-6pm Monday to Friday; except public holidays)</a:t>
            </a:r>
          </a:p>
          <a:p>
            <a:pPr algn="l"/>
            <a:endParaRPr lang="en-GB" sz="2400" b="0" i="0" dirty="0">
              <a:solidFill>
                <a:srgbClr val="2B246F"/>
              </a:solidFill>
              <a:effectLst/>
              <a:latin typeface="Avenir LT Std 45 Book" panose="020B0502020203020204" pitchFamily="34" charset="0"/>
            </a:endParaRP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§"/>
            </a:pPr>
            <a:r>
              <a:rPr lang="en-GB" sz="2400" b="1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Translation support	Phone: 0300 330 7010 </a:t>
            </a: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(Select option 3)</a:t>
            </a:r>
          </a:p>
          <a:p>
            <a:pPr lvl="7">
              <a:buClr>
                <a:srgbClr val="E2147E"/>
              </a:buClr>
            </a:pP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	(</a:t>
            </a:r>
            <a:r>
              <a:rPr lang="en-GB" sz="2400" b="0" i="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</a:rPr>
              <a:t>8am-6pm Monday to Friday; except public holidays)</a:t>
            </a:r>
            <a:endParaRPr lang="en-GB" sz="2400" dirty="0">
              <a:solidFill>
                <a:srgbClr val="2B246F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21" name="Graphic 20" descr="Laptop outline">
            <a:extLst>
              <a:ext uri="{FF2B5EF4-FFF2-40B4-BE49-F238E27FC236}">
                <a16:creationId xmlns:a16="http://schemas.microsoft.com/office/drawing/2014/main" id="{36012A70-A670-40BB-A278-0C650110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875" y="5994469"/>
            <a:ext cx="562059" cy="562059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89524B37-0C3E-7B45-B907-56E59BC11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331" y="5453011"/>
            <a:ext cx="1617848" cy="5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7"/>
    </mc:Choice>
    <mc:Fallback xmlns="">
      <p:transition spd="slow" advTm="468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A2E32-9BE0-E74F-8719-D71D4DFB6D15}"/>
              </a:ext>
            </a:extLst>
          </p:cNvPr>
          <p:cNvCxnSpPr/>
          <p:nvPr/>
        </p:nvCxnSpPr>
        <p:spPr>
          <a:xfrm>
            <a:off x="720001" y="636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00A477-D5F3-1C44-86F2-C2DBC7605CB0}"/>
              </a:ext>
            </a:extLst>
          </p:cNvPr>
          <p:cNvCxnSpPr/>
          <p:nvPr/>
        </p:nvCxnSpPr>
        <p:spPr>
          <a:xfrm>
            <a:off x="720001" y="48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4C1CDA-1F1C-1F41-A79E-AAE1BEBD8828}"/>
              </a:ext>
            </a:extLst>
          </p:cNvPr>
          <p:cNvSpPr txBox="1"/>
          <p:nvPr/>
        </p:nvSpPr>
        <p:spPr>
          <a:xfrm>
            <a:off x="720001" y="521246"/>
            <a:ext cx="1075199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4800" b="1" dirty="0">
                <a:solidFill>
                  <a:srgbClr val="E2147E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Troubleshooting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43AC4A-284E-B749-B7A5-89CDDC822FCE}"/>
              </a:ext>
            </a:extLst>
          </p:cNvPr>
          <p:cNvSpPr/>
          <p:nvPr/>
        </p:nvSpPr>
        <p:spPr>
          <a:xfrm>
            <a:off x="665135" y="6037611"/>
            <a:ext cx="11238999" cy="492432"/>
          </a:xfrm>
          <a:prstGeom prst="roundRect">
            <a:avLst/>
          </a:prstGeom>
          <a:solidFill>
            <a:srgbClr val="E01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F89AC-3217-E246-A6DC-F4B72F36E884}"/>
              </a:ext>
            </a:extLst>
          </p:cNvPr>
          <p:cNvSpPr/>
          <p:nvPr/>
        </p:nvSpPr>
        <p:spPr>
          <a:xfrm>
            <a:off x="1449628" y="6110327"/>
            <a:ext cx="89330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sz="2200" dirty="0">
              <a:solidFill>
                <a:schemeClr val="bg1"/>
              </a:solidFill>
              <a:latin typeface="Avenir LT Std 65 Medium" panose="020B0603020203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20B34-C399-45FB-BA47-0BE234040D8B}"/>
              </a:ext>
            </a:extLst>
          </p:cNvPr>
          <p:cNvSpPr txBox="1"/>
          <p:nvPr/>
        </p:nvSpPr>
        <p:spPr>
          <a:xfrm>
            <a:off x="665134" y="1413027"/>
            <a:ext cx="110933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</a:rPr>
              <a:t>Join the conversation – sign up to the </a:t>
            </a:r>
            <a:r>
              <a:rPr lang="en-GB" sz="2400" b="1" dirty="0">
                <a:solidFill>
                  <a:srgbClr val="2B246F"/>
                </a:solidFill>
                <a:latin typeface="Avenir LT Std 45 Book" panose="020B0502020203020204" pitchFamily="34" charset="0"/>
              </a:rPr>
              <a:t>Healthy Start email forum.</a:t>
            </a:r>
          </a:p>
          <a:p>
            <a:endParaRPr lang="en-GB" sz="3200" dirty="0">
              <a:solidFill>
                <a:srgbClr val="2B246F"/>
              </a:solidFill>
              <a:latin typeface="Avenir LT Std 45 Book" panose="020B0502020203020204" pitchFamily="34" charset="0"/>
            </a:endParaRPr>
          </a:p>
          <a:p>
            <a:pPr marL="444500" indent="-444500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  <a:ea typeface="Calibri" panose="020F0502020204030204" pitchFamily="34" charset="0"/>
              </a:rPr>
              <a:t>Ask questions</a:t>
            </a:r>
          </a:p>
          <a:p>
            <a:pPr marL="444500" indent="-444500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  <a:ea typeface="Calibri" panose="020F0502020204030204" pitchFamily="34" charset="0"/>
              </a:rPr>
              <a:t>S</a:t>
            </a:r>
            <a:r>
              <a:rPr lang="en-GB" sz="240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  <a:ea typeface="Calibri" panose="020F0502020204030204" pitchFamily="34" charset="0"/>
              </a:rPr>
              <a:t>hare resources</a:t>
            </a:r>
          </a:p>
          <a:p>
            <a:pPr marL="444500" indent="-444500">
              <a:buClr>
                <a:srgbClr val="E2147E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  <a:ea typeface="Calibri" panose="020F0502020204030204" pitchFamily="34" charset="0"/>
              </a:rPr>
              <a:t>G</a:t>
            </a:r>
            <a:r>
              <a:rPr lang="en-GB" sz="240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  <a:ea typeface="Calibri" panose="020F0502020204030204" pitchFamily="34" charset="0"/>
              </a:rPr>
              <a:t>et support from others working on the scheme.</a:t>
            </a:r>
          </a:p>
          <a:p>
            <a:endParaRPr lang="en-GB" sz="2400" dirty="0">
              <a:solidFill>
                <a:srgbClr val="2B246F"/>
              </a:solidFill>
              <a:latin typeface="Avenir LT Std 45 Book" panose="020B0502020203020204" pitchFamily="34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  <a:ea typeface="Calibri" panose="020F0502020204030204" pitchFamily="34" charset="0"/>
              </a:rPr>
              <a:t>Join: healthy_start-subscribe@lists.riseup.net</a:t>
            </a:r>
          </a:p>
          <a:p>
            <a:endParaRPr lang="en-GB" sz="2400" dirty="0">
              <a:solidFill>
                <a:srgbClr val="2B246F"/>
              </a:solidFill>
              <a:effectLst/>
              <a:latin typeface="Avenir LT Std 45 Book" panose="020B050202020302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solidFill>
                  <a:srgbClr val="2B246F"/>
                </a:solidFill>
                <a:latin typeface="Avenir LT Std 45 Book" panose="020B0502020203020204" pitchFamily="34" charset="0"/>
                <a:ea typeface="Calibri" panose="020F0502020204030204" pitchFamily="34" charset="0"/>
              </a:rPr>
              <a:t>O</a:t>
            </a:r>
            <a:r>
              <a:rPr lang="en-GB" sz="240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  <a:ea typeface="Calibri" panose="020F0502020204030204" pitchFamily="34" charset="0"/>
              </a:rPr>
              <a:t>nce subscribed you can send a message to everyone in the group by emailing: </a:t>
            </a:r>
            <a:r>
              <a:rPr lang="en-GB" sz="2400" b="1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  <a:ea typeface="Calibri" panose="020F0502020204030204" pitchFamily="34" charset="0"/>
              </a:rPr>
              <a:t>healthy_start@lists.riseup.net</a:t>
            </a:r>
          </a:p>
          <a:p>
            <a:endParaRPr lang="en-GB" sz="2400" dirty="0">
              <a:solidFill>
                <a:srgbClr val="2B246F"/>
              </a:solidFill>
              <a:effectLst/>
              <a:latin typeface="Avenir LT Std 45 Book" panose="020B050202020302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Graphic 20" descr="Laptop outline">
            <a:extLst>
              <a:ext uri="{FF2B5EF4-FFF2-40B4-BE49-F238E27FC236}">
                <a16:creationId xmlns:a16="http://schemas.microsoft.com/office/drawing/2014/main" id="{36012A70-A670-40BB-A278-0C650110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875" y="5994469"/>
            <a:ext cx="562059" cy="562059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89524B37-0C3E-7B45-B907-56E59BC11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331" y="5453011"/>
            <a:ext cx="1617848" cy="584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A367FE-D707-42C2-9805-8ED9211A582D}"/>
              </a:ext>
            </a:extLst>
          </p:cNvPr>
          <p:cNvSpPr/>
          <p:nvPr/>
        </p:nvSpPr>
        <p:spPr>
          <a:xfrm>
            <a:off x="1602028" y="6110327"/>
            <a:ext cx="89330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www.sustainweb.org/foodpoverty/healthy_start</a:t>
            </a:r>
          </a:p>
        </p:txBody>
      </p:sp>
    </p:spTree>
    <p:extLst>
      <p:ext uri="{BB962C8B-B14F-4D97-AF65-F5344CB8AC3E}">
        <p14:creationId xmlns:p14="http://schemas.microsoft.com/office/powerpoint/2010/main" val="12600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7"/>
    </mc:Choice>
    <mc:Fallback xmlns="">
      <p:transition spd="slow" advTm="4686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08173B3-832D-E14C-B242-DC74727FC833}"/>
              </a:ext>
            </a:extLst>
          </p:cNvPr>
          <p:cNvSpPr txBox="1"/>
          <p:nvPr/>
        </p:nvSpPr>
        <p:spPr>
          <a:xfrm>
            <a:off x="665135" y="1502047"/>
            <a:ext cx="10861730" cy="5725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>
                <a:solidFill>
                  <a:srgbClr val="2B246F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SSBC has developed a training package for local workforce</a:t>
            </a:r>
            <a:r>
              <a:rPr lang="en-GB" sz="2100" b="1" dirty="0">
                <a:solidFill>
                  <a:srgbClr val="2B246F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100" b="1" dirty="0">
              <a:solidFill>
                <a:srgbClr val="2B246F"/>
              </a:solidFill>
              <a:latin typeface="Avenir LT Std 45 Book" panose="020B0502020203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srgbClr val="2B246F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Quiz </a:t>
            </a:r>
          </a:p>
          <a:p>
            <a:pPr marL="342900" indent="-342900">
              <a:buClr>
                <a:srgbClr val="E2147E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srgbClr val="2B246F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Training presentations</a:t>
            </a:r>
          </a:p>
          <a:p>
            <a:pPr>
              <a:buClr>
                <a:srgbClr val="E2147E"/>
              </a:buClr>
            </a:pPr>
            <a:endParaRPr lang="en-GB" sz="2100" b="1" dirty="0">
              <a:solidFill>
                <a:srgbClr val="2B246F"/>
              </a:solidFill>
              <a:latin typeface="Avenir LT Std 45 Book" panose="020B0502020203020204" pitchFamily="34" charset="0"/>
              <a:cs typeface="Arial" panose="020B0604020202020204" pitchFamily="34" charset="0"/>
            </a:endParaRPr>
          </a:p>
          <a:p>
            <a:r>
              <a:rPr lang="en-GB" sz="2100" b="1" dirty="0">
                <a:solidFill>
                  <a:srgbClr val="2B246F"/>
                </a:solidFill>
                <a:latin typeface="Avenir LT Std 45 Book" panose="020B0502020203020204" pitchFamily="34" charset="0"/>
                <a:cs typeface="Arial" panose="020B0604020202020204" pitchFamily="34" charset="0"/>
              </a:rPr>
              <a:t>The training includes information on:</a:t>
            </a:r>
          </a:p>
          <a:p>
            <a:endParaRPr lang="en-GB" sz="2100" dirty="0">
              <a:solidFill>
                <a:srgbClr val="2B246F"/>
              </a:solidFill>
              <a:latin typeface="Avenir LT Std 45 Book" panose="020B0502020203020204" pitchFamily="34" charset="0"/>
              <a:cs typeface="Arial" panose="020B0604020202020204" pitchFamily="34" charset="0"/>
            </a:endParaRPr>
          </a:p>
          <a:p>
            <a:pPr marL="358775" lvl="2" indent="-358775">
              <a:spcAft>
                <a:spcPts val="1000"/>
              </a:spcAft>
              <a:buClr>
                <a:srgbClr val="E2147E"/>
              </a:buClr>
              <a:buFont typeface="Wingdings" panose="05000000000000000000" pitchFamily="2" charset="2"/>
              <a:buChar char=""/>
            </a:pPr>
            <a:r>
              <a:rPr lang="en-GB" sz="210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Eligibility criteria</a:t>
            </a:r>
          </a:p>
          <a:p>
            <a:pPr marL="358775" lvl="2" indent="-358775">
              <a:spcAft>
                <a:spcPts val="1000"/>
              </a:spcAft>
              <a:buClr>
                <a:srgbClr val="E2147E"/>
              </a:buClr>
              <a:buFont typeface="Wingdings" panose="05000000000000000000" pitchFamily="2" charset="2"/>
              <a:buChar char=""/>
            </a:pPr>
            <a:r>
              <a:rPr lang="en-GB" sz="210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apply</a:t>
            </a:r>
          </a:p>
          <a:p>
            <a:pPr marL="358775" lvl="2" indent="-358775">
              <a:spcAft>
                <a:spcPts val="1000"/>
              </a:spcAft>
              <a:buClr>
                <a:srgbClr val="E2147E"/>
              </a:buClr>
              <a:buFont typeface="Wingdings" panose="05000000000000000000" pitchFamily="2" charset="2"/>
              <a:buChar char=""/>
            </a:pPr>
            <a:r>
              <a:rPr lang="en-GB" sz="210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card: where you can shop and what you can buy</a:t>
            </a:r>
          </a:p>
          <a:p>
            <a:pPr marL="358775" lvl="2" indent="-358775">
              <a:spcAft>
                <a:spcPts val="1000"/>
              </a:spcAft>
              <a:buClr>
                <a:srgbClr val="E2147E"/>
              </a:buClr>
              <a:buFont typeface="Wingdings" panose="05000000000000000000" pitchFamily="2" charset="2"/>
              <a:buChar char=""/>
            </a:pPr>
            <a:r>
              <a:rPr lang="en-GB" sz="2100" dirty="0">
                <a:solidFill>
                  <a:srgbClr val="2B246F"/>
                </a:solidFill>
                <a:effectLst/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Start vitamins</a:t>
            </a:r>
          </a:p>
          <a:p>
            <a:pPr marL="358775" lvl="2" indent="-358775">
              <a:spcAft>
                <a:spcPts val="1000"/>
              </a:spcAft>
              <a:buClr>
                <a:srgbClr val="E2147E"/>
              </a:buClr>
              <a:buFont typeface="Wingdings" panose="05000000000000000000" pitchFamily="2" charset="2"/>
              <a:buChar char=""/>
            </a:pPr>
            <a:r>
              <a:rPr lang="en-GB" sz="2100" dirty="0">
                <a:solidFill>
                  <a:srgbClr val="2B246F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Contacting Healthy Start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Clr>
                <a:srgbClr val="E2147E"/>
              </a:buClr>
              <a:buFont typeface="Wingdings" panose="05000000000000000000" pitchFamily="2" charset="2"/>
              <a:buChar char=""/>
            </a:pPr>
            <a:endParaRPr lang="en-GB" sz="1800" dirty="0">
              <a:solidFill>
                <a:srgbClr val="2B246F"/>
              </a:solidFill>
              <a:effectLst/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E0197B"/>
              </a:buClr>
              <a:buSzPct val="111000"/>
            </a:pPr>
            <a:endParaRPr lang="en-GB" sz="1867" dirty="0">
              <a:solidFill>
                <a:srgbClr val="2B24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Clr>
                <a:srgbClr val="E0197B"/>
              </a:buClr>
              <a:buSzPct val="111000"/>
              <a:buFont typeface="Wingdings" panose="05000000000000000000" pitchFamily="2" charset="2"/>
              <a:buChar char="ü"/>
            </a:pPr>
            <a:endParaRPr lang="en-GB" sz="1867" dirty="0">
              <a:solidFill>
                <a:srgbClr val="2B24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ax, silhouette&#10;&#10;Description automatically generated">
            <a:extLst>
              <a:ext uri="{FF2B5EF4-FFF2-40B4-BE49-F238E27FC236}">
                <a16:creationId xmlns:a16="http://schemas.microsoft.com/office/drawing/2014/main" id="{BC7C94EA-9EBC-4283-9310-315ECD9AB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809" y="2227907"/>
            <a:ext cx="1978316" cy="13821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A2E32-9BE0-E74F-8719-D71D4DFB6D15}"/>
              </a:ext>
            </a:extLst>
          </p:cNvPr>
          <p:cNvCxnSpPr/>
          <p:nvPr/>
        </p:nvCxnSpPr>
        <p:spPr>
          <a:xfrm>
            <a:off x="720001" y="636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00A477-D5F3-1C44-86F2-C2DBC7605CB0}"/>
              </a:ext>
            </a:extLst>
          </p:cNvPr>
          <p:cNvCxnSpPr/>
          <p:nvPr/>
        </p:nvCxnSpPr>
        <p:spPr>
          <a:xfrm>
            <a:off x="720001" y="480000"/>
            <a:ext cx="10751999" cy="0"/>
          </a:xfrm>
          <a:prstGeom prst="line">
            <a:avLst/>
          </a:prstGeom>
          <a:ln w="38100">
            <a:solidFill>
              <a:srgbClr val="E01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4C1CDA-1F1C-1F41-A79E-AAE1BEBD8828}"/>
              </a:ext>
            </a:extLst>
          </p:cNvPr>
          <p:cNvSpPr txBox="1"/>
          <p:nvPr/>
        </p:nvSpPr>
        <p:spPr>
          <a:xfrm>
            <a:off x="720001" y="582587"/>
            <a:ext cx="10751999" cy="9130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5333" b="1" dirty="0">
                <a:solidFill>
                  <a:srgbClr val="E2147E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Workforce training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43AC4A-284E-B749-B7A5-89CDDC822FCE}"/>
              </a:ext>
            </a:extLst>
          </p:cNvPr>
          <p:cNvSpPr/>
          <p:nvPr/>
        </p:nvSpPr>
        <p:spPr>
          <a:xfrm>
            <a:off x="665135" y="6037611"/>
            <a:ext cx="11238999" cy="492432"/>
          </a:xfrm>
          <a:prstGeom prst="roundRect">
            <a:avLst/>
          </a:prstGeom>
          <a:solidFill>
            <a:srgbClr val="E01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89524B37-0C3E-7B45-B907-56E59BC11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592" y="5453011"/>
            <a:ext cx="1617848" cy="584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7F89AC-3217-E246-A6DC-F4B72F36E884}"/>
              </a:ext>
            </a:extLst>
          </p:cNvPr>
          <p:cNvSpPr/>
          <p:nvPr/>
        </p:nvSpPr>
        <p:spPr>
          <a:xfrm>
            <a:off x="958577" y="6140197"/>
            <a:ext cx="8933047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sz="1867" dirty="0">
              <a:solidFill>
                <a:schemeClr val="bg1"/>
              </a:solidFill>
              <a:latin typeface="Avenir LT Std 65 Medium" panose="020B0603020203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 descr="Laptop outline">
            <a:extLst>
              <a:ext uri="{FF2B5EF4-FFF2-40B4-BE49-F238E27FC236}">
                <a16:creationId xmlns:a16="http://schemas.microsoft.com/office/drawing/2014/main" id="{7EFE1423-3F4A-4FE3-B820-7C99C3AA1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875" y="5994469"/>
            <a:ext cx="562059" cy="5620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1AB6ED-D327-496A-8AEA-779D5597207F}"/>
              </a:ext>
            </a:extLst>
          </p:cNvPr>
          <p:cNvSpPr/>
          <p:nvPr/>
        </p:nvSpPr>
        <p:spPr>
          <a:xfrm>
            <a:off x="1449628" y="6110327"/>
            <a:ext cx="89330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venir LT Std 65 Medium" panose="020B0603020203020204" pitchFamily="34" charset="0"/>
                <a:cs typeface="Arial" panose="020B0604020202020204" pitchFamily="34" charset="0"/>
              </a:rPr>
              <a:t>www.smallstepsbigchanges.org.uk/resources/healthy-start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C316ABB-656B-4628-98B5-E914955BDE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79"/>
          <a:stretch/>
        </p:blipFill>
        <p:spPr>
          <a:xfrm>
            <a:off x="8081319" y="1956441"/>
            <a:ext cx="3634180" cy="24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7"/>
    </mc:Choice>
    <mc:Fallback xmlns="">
      <p:transition spd="slow" advTm="4686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heme/theme1.xml><?xml version="1.0" encoding="utf-8"?>
<a:theme xmlns:a="http://schemas.openxmlformats.org/drawingml/2006/main" name="SSBC Presentation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366EA3-1F97-9646-9A59-2BE12D088483}" vid="{67A5F3FB-BCEB-2448-BD1C-3C45B1401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SSBC Presentation 2019</Template>
  <TotalTime>2341</TotalTime>
  <Words>548</Words>
  <Application>Microsoft Office PowerPoint</Application>
  <PresentationFormat>Widescreen</PresentationFormat>
  <Paragraphs>86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LT Std 45 Book</vt:lpstr>
      <vt:lpstr>Avenir LT Std 65 Medium</vt:lpstr>
      <vt:lpstr>Calibri</vt:lpstr>
      <vt:lpstr>Calibri Light</vt:lpstr>
      <vt:lpstr>Wingdings</vt:lpstr>
      <vt:lpstr>SSBC Presentation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Merrin</dc:creator>
  <cp:lastModifiedBy>NICOL, Jennifer (NOTTINGHAM CITYCARE PARTNERSHIP)</cp:lastModifiedBy>
  <cp:revision>60</cp:revision>
  <dcterms:created xsi:type="dcterms:W3CDTF">2019-03-18T13:12:00Z</dcterms:created>
  <dcterms:modified xsi:type="dcterms:W3CDTF">2022-02-01T14:39:44Z</dcterms:modified>
</cp:coreProperties>
</file>