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68" r:id="rId3"/>
    <p:sldId id="265" r:id="rId4"/>
    <p:sldId id="266" r:id="rId5"/>
    <p:sldId id="267" r:id="rId6"/>
    <p:sldId id="377" r:id="rId7"/>
    <p:sldId id="364" r:id="rId8"/>
    <p:sldId id="376" r:id="rId9"/>
    <p:sldId id="375" r:id="rId10"/>
    <p:sldId id="272" r:id="rId11"/>
    <p:sldId id="260" r:id="rId12"/>
    <p:sldId id="259" r:id="rId13"/>
    <p:sldId id="258" r:id="rId14"/>
    <p:sldId id="261" r:id="rId15"/>
    <p:sldId id="262" r:id="rId16"/>
    <p:sldId id="263" r:id="rId17"/>
    <p:sldId id="264" r:id="rId18"/>
    <p:sldId id="37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5226" autoAdjust="0"/>
  </p:normalViewPr>
  <p:slideViewPr>
    <p:cSldViewPr snapToGrid="0">
      <p:cViewPr varScale="1">
        <p:scale>
          <a:sx n="62" d="100"/>
          <a:sy n="62" d="100"/>
        </p:scale>
        <p:origin x="752" y="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AEDAE1-C389-4E20-95E2-367D2F030FA3}" type="datetimeFigureOut">
              <a:rPr lang="en-GB" smtClean="0"/>
              <a:t>12/03/2024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F325EF-133F-4331-A1EB-D17BCD84E8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267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F325EF-133F-4331-A1EB-D17BCD84E83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7534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ACCESS S</a:t>
            </a:r>
          </a:p>
          <a:p>
            <a:r>
              <a:rPr lang="en-GB" dirty="0"/>
              <a:t>Single access point – clear virtual offering</a:t>
            </a:r>
          </a:p>
          <a:p>
            <a:r>
              <a:rPr lang="en-GB" dirty="0"/>
              <a:t>Beyond 0-5 offer</a:t>
            </a:r>
          </a:p>
          <a:p>
            <a:r>
              <a:rPr lang="en-GB" dirty="0"/>
              <a:t>Outreach – to engage harder to reach families</a:t>
            </a:r>
          </a:p>
          <a:p>
            <a:r>
              <a:rPr lang="en-GB" dirty="0"/>
              <a:t>Family friendly culture</a:t>
            </a:r>
          </a:p>
          <a:p>
            <a:r>
              <a:rPr lang="en-GB" dirty="0" err="1"/>
              <a:t>Accessabilty</a:t>
            </a:r>
            <a:r>
              <a:rPr lang="en-GB" dirty="0"/>
              <a:t> &amp; equality across protected characteristics</a:t>
            </a:r>
          </a:p>
          <a:p>
            <a:endParaRPr lang="en-GB" dirty="0"/>
          </a:p>
          <a:p>
            <a:r>
              <a:rPr lang="en-GB" dirty="0"/>
              <a:t>CONNECTION:</a:t>
            </a:r>
          </a:p>
          <a:p>
            <a:r>
              <a:rPr lang="en-GB" dirty="0"/>
              <a:t>Co-location of staff</a:t>
            </a:r>
          </a:p>
          <a:p>
            <a:r>
              <a:rPr lang="en-GB" dirty="0"/>
              <a:t>Not just LA – emphasis on joining up with third sector/community</a:t>
            </a:r>
          </a:p>
          <a:p>
            <a:r>
              <a:rPr lang="en-GB" dirty="0"/>
              <a:t>Joint governance/commissioning</a:t>
            </a:r>
          </a:p>
          <a:p>
            <a:r>
              <a:rPr lang="en-GB" dirty="0"/>
              <a:t>Evaluation on impact</a:t>
            </a:r>
          </a:p>
          <a:p>
            <a:r>
              <a:rPr lang="en-GB" dirty="0"/>
              <a:t>Data sharing</a:t>
            </a:r>
          </a:p>
          <a:p>
            <a:r>
              <a:rPr lang="en-GB" dirty="0"/>
              <a:t>Case management for whole family with common assessment.</a:t>
            </a:r>
          </a:p>
          <a:p>
            <a:r>
              <a:rPr lang="en-GB" dirty="0"/>
              <a:t>Whilst focus on universal services at lower end – clear escalation process.</a:t>
            </a:r>
          </a:p>
          <a:p>
            <a:endParaRPr lang="en-GB" dirty="0"/>
          </a:p>
          <a:p>
            <a:r>
              <a:rPr lang="en-GB" dirty="0"/>
              <a:t>RELATIONSHIPS</a:t>
            </a:r>
          </a:p>
          <a:p>
            <a:r>
              <a:rPr lang="en-GB" dirty="0"/>
              <a:t>Relationship practice – model – strengths based</a:t>
            </a:r>
          </a:p>
          <a:p>
            <a:r>
              <a:rPr lang="en-GB" dirty="0"/>
              <a:t>Training &amp; Development of multi-agency workforce in whole family  working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F325EF-133F-4331-A1EB-D17BCD84E83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0582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F325EF-133F-4331-A1EB-D17BCD84E83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5116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F325EF-133F-4331-A1EB-D17BCD84E83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9579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28941C-C508-41AA-ABC0-5407884CF9A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89168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28941C-C508-41AA-ABC0-5407884CF9A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46513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28941C-C508-41AA-ABC0-5407884CF9A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66352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28941C-C508-41AA-ABC0-5407884CF9A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2315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6FB86-9C57-4CB2-AF6B-83C1B79F68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6F2554-7552-4BAA-84E3-69D7030113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22C319-6FF9-463A-9618-B0AA645AC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8D215-E9C1-47CB-94AB-ECE23B705B95}" type="datetimeFigureOut">
              <a:rPr lang="en-GB" smtClean="0"/>
              <a:t>12/03/2024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9714D-AC15-40B0-B6AB-9DFCC223A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A41CD5-84B5-4CB2-92E4-84CFDCEBE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C902-D346-46F4-94CD-52D1139634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5908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3FD09-EDC2-4173-A581-F8B8920C4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FF1556-5A43-484F-B369-B2A44FD372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E7EFC-EDF6-4CB1-B634-1FF81BA80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8D215-E9C1-47CB-94AB-ECE23B705B95}" type="datetimeFigureOut">
              <a:rPr lang="en-GB" smtClean="0"/>
              <a:t>12/03/2024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614013-00A1-4F12-8BA3-961D0ED59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31C014-239F-4AB0-9785-8BBA2CA0B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C902-D346-46F4-94CD-52D1139634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8850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4DAF98-BEAC-4B91-9D0D-07D328457B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490483-5C1E-4C38-AD92-7A3E4E7442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860164-A641-455D-A484-66EF9D1D1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8D215-E9C1-47CB-94AB-ECE23B705B95}" type="datetimeFigureOut">
              <a:rPr lang="en-GB" smtClean="0"/>
              <a:t>12/03/2024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40ABC3-EF10-4124-AEDD-1D36845DA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EF1FF5-70C4-4873-8188-98DA24187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C902-D346-46F4-94CD-52D1139634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0125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5429B-CC14-477A-BFD8-37B4355005E9}" type="datetimeFigureOut">
              <a:rPr lang="en-GB" smtClean="0"/>
              <a:t>12/03/2024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2A521-19F8-4038-9475-5DA895A7CA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36747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5429B-CC14-477A-BFD8-37B4355005E9}" type="datetimeFigureOut">
              <a:rPr lang="en-GB" smtClean="0"/>
              <a:t>12/03/2024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2A521-19F8-4038-9475-5DA895A7CA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106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5429B-CC14-477A-BFD8-37B4355005E9}" type="datetimeFigureOut">
              <a:rPr lang="en-GB" smtClean="0"/>
              <a:t>12/03/2024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2A521-19F8-4038-9475-5DA895A7CA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8065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5429B-CC14-477A-BFD8-37B4355005E9}" type="datetimeFigureOut">
              <a:rPr lang="en-GB" smtClean="0"/>
              <a:t>12/03/2024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2A521-19F8-4038-9475-5DA895A7CA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73717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5429B-CC14-477A-BFD8-37B4355005E9}" type="datetimeFigureOut">
              <a:rPr lang="en-GB" smtClean="0"/>
              <a:t>12/03/2024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2A521-19F8-4038-9475-5DA895A7CA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95873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5429B-CC14-477A-BFD8-37B4355005E9}" type="datetimeFigureOut">
              <a:rPr lang="en-GB" smtClean="0"/>
              <a:t>12/03/2024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2A521-19F8-4038-9475-5DA895A7CA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5418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5429B-CC14-477A-BFD8-37B4355005E9}" type="datetimeFigureOut">
              <a:rPr lang="en-GB" smtClean="0"/>
              <a:t>12/03/2024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2A521-19F8-4038-9475-5DA895A7CA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22459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5429B-CC14-477A-BFD8-37B4355005E9}" type="datetimeFigureOut">
              <a:rPr lang="en-GB" smtClean="0"/>
              <a:t>12/03/2024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2A521-19F8-4038-9475-5DA895A7CA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2319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941EB-CDAD-4D4D-B1AA-76AA7E7EE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E823AE-8BA4-4E7A-9B70-C5086EF1F8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ECA6F-F3D6-46E9-9F9C-DC04295E5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8D215-E9C1-47CB-94AB-ECE23B705B95}" type="datetimeFigureOut">
              <a:rPr lang="en-GB" smtClean="0"/>
              <a:t>12/03/2024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43A69C-DB30-4D0B-948C-533779100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BB394A-00FB-41A2-9445-DC6C44EC4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C902-D346-46F4-94CD-52D1139634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5003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5429B-CC14-477A-BFD8-37B4355005E9}" type="datetimeFigureOut">
              <a:rPr lang="en-GB" smtClean="0"/>
              <a:t>12/03/2024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2A521-19F8-4038-9475-5DA895A7CA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8284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5429B-CC14-477A-BFD8-37B4355005E9}" type="datetimeFigureOut">
              <a:rPr lang="en-GB" smtClean="0"/>
              <a:t>12/03/2024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2A521-19F8-4038-9475-5DA895A7CA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67257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5429B-CC14-477A-BFD8-37B4355005E9}" type="datetimeFigureOut">
              <a:rPr lang="en-GB" smtClean="0"/>
              <a:t>12/03/2024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2A521-19F8-4038-9475-5DA895A7CA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4193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8086F-7DE3-4DED-A8CB-392FFAA62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D6E1B7-C969-4DFE-A851-AD5EC3844C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75006C-CB40-4118-9A2B-A09ACFC51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8D215-E9C1-47CB-94AB-ECE23B705B95}" type="datetimeFigureOut">
              <a:rPr lang="en-GB" smtClean="0"/>
              <a:t>12/03/2024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EBD010-970E-4CEE-8C49-4D719C2ED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8DD88-FAFF-458B-8D24-99F1B51F9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C902-D346-46F4-94CD-52D1139634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4240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485F2-D61F-4AA2-80EB-18C07907E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BAA185-D320-4ECC-886D-BC11854D64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C20688-31D2-4BC3-AE4E-5F9700225C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B89B3A-C3D2-42AA-A8CC-FDABB2100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8D215-E9C1-47CB-94AB-ECE23B705B95}" type="datetimeFigureOut">
              <a:rPr lang="en-GB" smtClean="0"/>
              <a:t>12/03/2024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F3EA77-4389-42EE-9710-2E5CE7CEB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93F476-64D3-46EB-9FDD-646653542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C902-D346-46F4-94CD-52D1139634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291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0A4F9-F6D9-4BA6-AAA7-81CE35108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56D041-E870-47E2-99A3-AE55B5E8C6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4D1BDF-8F89-486A-9A89-75721FFD60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9A7399-BE71-4FF3-AF15-5FFFB74E7B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71F466-A2D7-4EDB-B755-8931D5A292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D74F3F-8481-4E35-AC2D-5CDD4CEF0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8D215-E9C1-47CB-94AB-ECE23B705B95}" type="datetimeFigureOut">
              <a:rPr lang="en-GB" smtClean="0"/>
              <a:t>12/03/2024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6457B0-8DFA-4306-90E1-EB8D126BE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2B18E1-BCB2-486F-B4FA-75F3E6B99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C902-D346-46F4-94CD-52D1139634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5197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1DFCB-D53B-4B07-970C-AA031047F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DB7D08-2402-4D5C-A26D-51034F057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8D215-E9C1-47CB-94AB-ECE23B705B95}" type="datetimeFigureOut">
              <a:rPr lang="en-GB" smtClean="0"/>
              <a:t>12/03/2024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728085-5D76-4722-B3B5-2216652FB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1F6659-13AF-4AD2-B2E6-10810123B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C902-D346-46F4-94CD-52D1139634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2095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36A1C4-1429-4EA1-95CE-244B697EE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8D215-E9C1-47CB-94AB-ECE23B705B95}" type="datetimeFigureOut">
              <a:rPr lang="en-GB" smtClean="0"/>
              <a:t>12/03/2024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9E0A2B-1622-4EA5-879E-D52918B21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32D495-9599-4356-8CF5-018A472D7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C902-D346-46F4-94CD-52D1139634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0807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0FEF0-F132-41BE-A571-4C1C12D60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1BF11E-1270-46B3-B72F-C7754D7048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72271B-5FBD-480C-8C44-F17A8F7554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1A0E5B-EFA8-4BA7-8F79-4AA60C1B3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8D215-E9C1-47CB-94AB-ECE23B705B95}" type="datetimeFigureOut">
              <a:rPr lang="en-GB" smtClean="0"/>
              <a:t>12/03/2024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F13658-8537-4C7F-8C88-430953E21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7BF51D-1447-4E09-A229-FF6AE5905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C902-D346-46F4-94CD-52D1139634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1104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A7FE3-791C-45A9-84B5-52AB494D1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F4C1A3-1E18-45E6-90BE-9925AFF2D7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40880E-2E8A-4C17-9854-1E2D905B43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29A3F2-546A-42EB-AAAF-8955559E8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8D215-E9C1-47CB-94AB-ECE23B705B95}" type="datetimeFigureOut">
              <a:rPr lang="en-GB" smtClean="0"/>
              <a:t>12/03/2024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7F5ACA-45FE-49EC-9677-6494476EB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1749B5-ECB5-450E-A724-14947C0AB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C902-D346-46F4-94CD-52D1139634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1907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38789C-FB98-4B24-902B-910FBA5A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01C1FF-9B0E-4E5B-9A53-19228755C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F5B53F-DE24-4C92-A36E-C17DE4498F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8D215-E9C1-47CB-94AB-ECE23B705B95}" type="datetimeFigureOut">
              <a:rPr lang="en-GB" smtClean="0"/>
              <a:t>12/03/2024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D0362B-BC27-4C32-B7A0-48D7CEC918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1E4EEE-98AE-464C-B4BA-0C82EC5A9A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8C902-D346-46F4-94CD-52D1139634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1137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B5429B-CC14-477A-BFD8-37B4355005E9}" type="datetimeFigureOut">
              <a:rPr lang="en-GB" smtClean="0"/>
              <a:t>12/03/2024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2A521-19F8-4038-9475-5DA895A7CA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17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beaconhouse.org.uk/wp-content/uploads/2023/09/The-Three-Rs.pdf" TargetMode="External"/><Relationship Id="rId2" Type="http://schemas.openxmlformats.org/officeDocument/2006/relationships/hyperlink" Target="https://ddpnetwork.org/about-ddp/meant-pace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77366" y="176643"/>
            <a:ext cx="12342920" cy="644542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Aptos Black" panose="020B0004020202020204" pitchFamily="34" charset="0"/>
              </a:rPr>
              <a:t>Pathways to trauma specific care – local context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2803" y="1972355"/>
            <a:ext cx="8307705" cy="577821"/>
          </a:xfrm>
        </p:spPr>
        <p:txBody>
          <a:bodyPr>
            <a:no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An opportunity for Nottingham Children’s Partnership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775" y="2905919"/>
            <a:ext cx="7099441" cy="26567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20413" y="2753553"/>
            <a:ext cx="458018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b="1" dirty="0">
                <a:solidFill>
                  <a:prstClr val="white"/>
                </a:solidFill>
                <a:latin typeface="Calibri" panose="020F0502020204030204"/>
              </a:rPr>
              <a:t>Produced in conjunction with:-</a:t>
            </a:r>
          </a:p>
          <a:p>
            <a:pPr defTabSz="457200"/>
            <a:endParaRPr lang="en-GB" b="1" dirty="0">
              <a:solidFill>
                <a:prstClr val="white"/>
              </a:solidFill>
              <a:latin typeface="Calibri" panose="020F0502020204030204"/>
            </a:endParaRPr>
          </a:p>
          <a:p>
            <a:pPr defTabSz="457200"/>
            <a:r>
              <a:rPr lang="en-GB" b="1" dirty="0">
                <a:solidFill>
                  <a:prstClr val="white"/>
                </a:solidFill>
                <a:latin typeface="Calibri" panose="020F0502020204030204"/>
              </a:rPr>
              <a:t>Julia Bramble  </a:t>
            </a:r>
          </a:p>
          <a:p>
            <a:pPr defTabSz="457200"/>
            <a:r>
              <a:rPr lang="en-GB" b="1" dirty="0">
                <a:solidFill>
                  <a:prstClr val="white"/>
                </a:solidFill>
                <a:latin typeface="Calibri" panose="020F0502020204030204"/>
              </a:rPr>
              <a:t>Early Help &amp; Family Hubs Service Manager</a:t>
            </a:r>
          </a:p>
          <a:p>
            <a:pPr defTabSz="457200"/>
            <a:endParaRPr lang="en-GB" b="1" dirty="0">
              <a:solidFill>
                <a:prstClr val="white"/>
              </a:solidFill>
              <a:latin typeface="Calibri" panose="020F0502020204030204"/>
            </a:endParaRPr>
          </a:p>
          <a:p>
            <a:pPr defTabSz="457200"/>
            <a:r>
              <a:rPr lang="en-GB" b="1" dirty="0">
                <a:solidFill>
                  <a:prstClr val="white"/>
                </a:solidFill>
                <a:latin typeface="Calibri" panose="020F0502020204030204"/>
              </a:rPr>
              <a:t>Veronica (Ronnie) Fairley</a:t>
            </a:r>
          </a:p>
          <a:p>
            <a:pPr defTabSz="457200"/>
            <a:r>
              <a:rPr lang="en-GB" b="1" dirty="0">
                <a:solidFill>
                  <a:prstClr val="white"/>
                </a:solidFill>
                <a:latin typeface="Calibri" panose="020F0502020204030204"/>
              </a:rPr>
              <a:t>Supporting Families Programme Lead</a:t>
            </a:r>
          </a:p>
          <a:p>
            <a:pPr defTabSz="457200"/>
            <a:endParaRPr lang="en-GB" b="1" dirty="0">
              <a:solidFill>
                <a:prstClr val="white"/>
              </a:solidFill>
              <a:latin typeface="Calibri" panose="020F0502020204030204"/>
            </a:endParaRPr>
          </a:p>
          <a:p>
            <a:pPr defTabSz="457200"/>
            <a:r>
              <a:rPr lang="en-GB" b="1" dirty="0">
                <a:solidFill>
                  <a:prstClr val="white"/>
                </a:solidFill>
                <a:latin typeface="Calibri" panose="020F0502020204030204"/>
              </a:rPr>
              <a:t>Paul Martin </a:t>
            </a:r>
          </a:p>
          <a:p>
            <a:pPr defTabSz="457200"/>
            <a:r>
              <a:rPr lang="en-GB" b="1" dirty="0">
                <a:solidFill>
                  <a:prstClr val="white"/>
                </a:solidFill>
                <a:latin typeface="Calibri" panose="020F0502020204030204"/>
              </a:rPr>
              <a:t>Reducing Parental Conflict Lead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348D5D-A9C4-4B98-AA97-1263D1CBA5C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94152" y="5766078"/>
            <a:ext cx="9399885" cy="11260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612DC22-2FBC-4EFC-AE12-794E4D4BA3B0}"/>
              </a:ext>
            </a:extLst>
          </p:cNvPr>
          <p:cNvSpPr/>
          <p:nvPr/>
        </p:nvSpPr>
        <p:spPr>
          <a:xfrm>
            <a:off x="10794037" y="5766078"/>
            <a:ext cx="1397963" cy="112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79B9F8-29B8-4E24-A06C-541B964484F4}"/>
              </a:ext>
            </a:extLst>
          </p:cNvPr>
          <p:cNvSpPr/>
          <p:nvPr/>
        </p:nvSpPr>
        <p:spPr>
          <a:xfrm>
            <a:off x="-1" y="5766078"/>
            <a:ext cx="1396181" cy="112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1E90BAA-C853-4BAF-953D-F9806D3CF2B7}"/>
              </a:ext>
            </a:extLst>
          </p:cNvPr>
          <p:cNvSpPr txBox="1">
            <a:spLocks/>
          </p:cNvSpPr>
          <p:nvPr/>
        </p:nvSpPr>
        <p:spPr>
          <a:xfrm>
            <a:off x="1707555" y="698522"/>
            <a:ext cx="9609374" cy="10959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bg1"/>
                </a:solidFill>
                <a:latin typeface="Aptos Black" panose="020B0004020202020204" pitchFamily="34" charset="0"/>
              </a:rPr>
              <a:t>Part 1 - Family Hubs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D9C96A-171C-4194-A2B0-5296E81D7E4D}"/>
              </a:ext>
            </a:extLst>
          </p:cNvPr>
          <p:cNvSpPr txBox="1"/>
          <p:nvPr/>
        </p:nvSpPr>
        <p:spPr>
          <a:xfrm>
            <a:off x="3096088" y="3259870"/>
            <a:ext cx="63519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prstClr val="white"/>
                </a:solidFill>
                <a:latin typeface="Calibri" panose="020F0502020204030204"/>
              </a:rPr>
              <a:t>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1445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CDF549-2AA3-4E4A-94D9-E1C92B14F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4862"/>
            <a:ext cx="12192000" cy="622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032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D432535-2E61-49F4-8BB4-F7846F685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956" y="100399"/>
            <a:ext cx="11198087" cy="31390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E09A7B-A459-4D50-9C72-11E067D46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956" y="2891164"/>
            <a:ext cx="11198087" cy="387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133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A477BB-A47C-4557-8FBF-5580BD94D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433" y="146565"/>
            <a:ext cx="10042689" cy="32824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B0F10C-9A0B-4E8F-9900-20C3B0BC2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025" y="3569565"/>
            <a:ext cx="10319504" cy="32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6857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A83D7F-16C8-442D-98E6-09FA2F201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987" y="0"/>
            <a:ext cx="9750458" cy="35189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4185D4-4559-41AF-A754-9549D768D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987" y="3588405"/>
            <a:ext cx="9310556" cy="326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5828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17A02D5-FED1-45A4-80A7-22D56C7FF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347" y="0"/>
            <a:ext cx="11727306" cy="45163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3FA307-1B75-4826-94CB-18E27C3F5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2024" y="4499880"/>
            <a:ext cx="7418109" cy="235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9340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02BAB3-25F9-4342-8561-33E833187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795" y="208040"/>
            <a:ext cx="8717808" cy="662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9648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43A632-3A7B-4E50-97B8-1D7F7AC65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478" y="202917"/>
            <a:ext cx="8904216" cy="665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3957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8918" y="152229"/>
            <a:ext cx="6495068" cy="644542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Aptos Black" panose="020B0004020202020204" pitchFamily="34" charset="0"/>
              </a:rPr>
              <a:t>Some key documents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FFCAED7-F29C-453A-9A5B-4A0E84342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92" y="4083899"/>
            <a:ext cx="3785402" cy="26218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F70BFE-A05A-4593-992F-C5319BDC4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0446" y="1252563"/>
            <a:ext cx="3032199" cy="48628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D180FED-C201-4631-8CA0-EB7C6FC822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3840" y="1252564"/>
            <a:ext cx="3445224" cy="48628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BC5BE70-DA90-46DF-BCB8-18A15C27D7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022" y="152229"/>
            <a:ext cx="2541580" cy="361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680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BE415F-F6A9-4F24-9993-CD3F058F3BF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2280776" y="2150448"/>
            <a:ext cx="1199651" cy="28993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4AFC17-0C92-40DC-9E68-0CA3347CD55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0000"/>
          </a:blip>
          <a:stretch>
            <a:fillRect/>
          </a:stretch>
        </p:blipFill>
        <p:spPr>
          <a:xfrm>
            <a:off x="5498540" y="2185934"/>
            <a:ext cx="1194920" cy="28573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36761A-A2DA-4E2C-9EB3-48CA513391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0000"/>
          </a:blip>
          <a:stretch>
            <a:fillRect/>
          </a:stretch>
        </p:blipFill>
        <p:spPr>
          <a:xfrm>
            <a:off x="8716304" y="2166314"/>
            <a:ext cx="1194920" cy="2859559"/>
          </a:xfrm>
          <a:prstGeom prst="rect">
            <a:avLst/>
          </a:prstGeom>
        </p:spPr>
      </p:pic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09EBF065-36EC-47B6-8A26-D7D2A65F102B}"/>
              </a:ext>
            </a:extLst>
          </p:cNvPr>
          <p:cNvSpPr/>
          <p:nvPr/>
        </p:nvSpPr>
        <p:spPr>
          <a:xfrm>
            <a:off x="1311608" y="362946"/>
            <a:ext cx="9568783" cy="1785014"/>
          </a:xfrm>
          <a:prstGeom prst="triangle">
            <a:avLst>
              <a:gd name="adj" fmla="val 498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b" anchorCtr="1"/>
          <a:lstStyle/>
          <a:p>
            <a:pPr algn="ctr"/>
            <a:r>
              <a:rPr lang="en-GB" sz="4000" dirty="0">
                <a:latin typeface="Aptos Black" panose="020B0004020202020204" pitchFamily="34" charset="0"/>
              </a:rPr>
              <a:t>Family Hubs</a:t>
            </a:r>
          </a:p>
          <a:p>
            <a:pPr algn="ctr"/>
            <a:r>
              <a:rPr lang="en-GB" sz="2000" dirty="0">
                <a:latin typeface="Aptos Black" panose="020B0004020202020204" pitchFamily="34" charset="0"/>
              </a:rPr>
              <a:t>For families with children aged 0-19 (0-25 for SEND)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1B115B-203F-4592-923A-8F65E94099E6}"/>
              </a:ext>
            </a:extLst>
          </p:cNvPr>
          <p:cNvSpPr txBox="1"/>
          <p:nvPr/>
        </p:nvSpPr>
        <p:spPr>
          <a:xfrm>
            <a:off x="1924638" y="2695872"/>
            <a:ext cx="19664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accent1">
                    <a:lumMod val="75000"/>
                  </a:schemeClr>
                </a:solidFill>
                <a:latin typeface="Aptos Black" panose="020B0604020202020204" pitchFamily="34" charset="0"/>
              </a:rPr>
              <a:t>Start for Life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9E8AFC-FE3D-4539-87F4-3B49103E5BB0}"/>
              </a:ext>
            </a:extLst>
          </p:cNvPr>
          <p:cNvSpPr txBox="1"/>
          <p:nvPr/>
        </p:nvSpPr>
        <p:spPr>
          <a:xfrm>
            <a:off x="4458929" y="2420117"/>
            <a:ext cx="32741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accent1">
                    <a:lumMod val="75000"/>
                  </a:schemeClr>
                </a:solidFill>
                <a:latin typeface="Aptos Black" panose="020B0604020202020204" pitchFamily="34" charset="0"/>
              </a:rPr>
              <a:t>Supporting Families Programme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636200-08C8-4502-8435-056F09F3DDFA}"/>
              </a:ext>
            </a:extLst>
          </p:cNvPr>
          <p:cNvSpPr txBox="1"/>
          <p:nvPr/>
        </p:nvSpPr>
        <p:spPr>
          <a:xfrm>
            <a:off x="7996242" y="2420117"/>
            <a:ext cx="26350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accent1">
                    <a:lumMod val="75000"/>
                  </a:schemeClr>
                </a:solidFill>
                <a:latin typeface="Aptos Black" panose="020B0604020202020204" pitchFamily="34" charset="0"/>
              </a:rPr>
              <a:t>Reducing Parental Conflict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7F2BD9C-EC81-4546-8E7C-716856C54154}"/>
              </a:ext>
            </a:extLst>
          </p:cNvPr>
          <p:cNvSpPr/>
          <p:nvPr/>
        </p:nvSpPr>
        <p:spPr>
          <a:xfrm>
            <a:off x="1593520" y="6122039"/>
            <a:ext cx="9214296" cy="49807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solidFill>
                <a:schemeClr val="accent2">
                  <a:lumMod val="75000"/>
                </a:schemeClr>
              </a:solidFill>
              <a:latin typeface="Aptos Black" panose="020B00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2B29EA5-0677-4228-8F45-E55CF8CD496E}"/>
              </a:ext>
            </a:extLst>
          </p:cNvPr>
          <p:cNvSpPr/>
          <p:nvPr/>
        </p:nvSpPr>
        <p:spPr>
          <a:xfrm>
            <a:off x="1954259" y="5613012"/>
            <a:ext cx="8492818" cy="42799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solidFill>
                <a:schemeClr val="accent2">
                  <a:lumMod val="75000"/>
                </a:schemeClr>
              </a:solidFill>
              <a:latin typeface="Aptos Black" panose="020B00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307FA6F-1577-4EC0-9098-242615B8EB31}"/>
              </a:ext>
            </a:extLst>
          </p:cNvPr>
          <p:cNvSpPr/>
          <p:nvPr/>
        </p:nvSpPr>
        <p:spPr>
          <a:xfrm>
            <a:off x="2161769" y="5085249"/>
            <a:ext cx="7927184" cy="39822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solidFill>
                <a:schemeClr val="accent2">
                  <a:lumMod val="75000"/>
                </a:schemeClr>
              </a:solidFill>
              <a:latin typeface="Aptos Black" panose="020B00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1EEFB64-7EDC-486C-A9FC-7CA9E846B9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4925" y="4117397"/>
            <a:ext cx="719464" cy="90847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B387752-11A2-4EF9-BFB0-DDF2F75AC0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6186" y="3957981"/>
            <a:ext cx="833571" cy="100289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3756412-F89B-4670-BA78-9AC16EF301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09753" y="5251117"/>
            <a:ext cx="1053668" cy="10817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3D03F6A-B0B0-4D4C-9DA1-4A0CC8D15F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788" y="4707063"/>
            <a:ext cx="800880" cy="1601760"/>
          </a:xfrm>
          <a:prstGeom prst="rect">
            <a:avLst/>
          </a:prstGeom>
        </p:spPr>
      </p:pic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341E8B15-52EE-4304-9CD3-3009F37DAC68}"/>
              </a:ext>
            </a:extLst>
          </p:cNvPr>
          <p:cNvSpPr/>
          <p:nvPr/>
        </p:nvSpPr>
        <p:spPr>
          <a:xfrm>
            <a:off x="69434" y="2247332"/>
            <a:ext cx="1884825" cy="1002890"/>
          </a:xfrm>
          <a:prstGeom prst="wedgeRoundRectCallout">
            <a:avLst>
              <a:gd name="adj1" fmla="val 61940"/>
              <a:gd name="adj2" fmla="val 73313"/>
              <a:gd name="adj3" fmla="val 16667"/>
            </a:avLst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“A vision for the 1001 critical days”</a:t>
            </a: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46DA8F7B-D980-4127-8275-721736ED196F}"/>
              </a:ext>
            </a:extLst>
          </p:cNvPr>
          <p:cNvSpPr/>
          <p:nvPr/>
        </p:nvSpPr>
        <p:spPr>
          <a:xfrm>
            <a:off x="97977" y="117535"/>
            <a:ext cx="3999231" cy="1002890"/>
          </a:xfrm>
          <a:prstGeom prst="wedgeRoundRectCallout">
            <a:avLst>
              <a:gd name="adj1" fmla="val 71942"/>
              <a:gd name="adj2" fmla="val 252725"/>
              <a:gd name="adj3" fmla="val 16667"/>
            </a:avLst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Whole family support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Data maturity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Early Help System Guide</a:t>
            </a: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4671D423-0AAD-4D44-A79D-C5ED5FE2073F}"/>
              </a:ext>
            </a:extLst>
          </p:cNvPr>
          <p:cNvSpPr/>
          <p:nvPr/>
        </p:nvSpPr>
        <p:spPr>
          <a:xfrm>
            <a:off x="10340620" y="127368"/>
            <a:ext cx="1753403" cy="1524107"/>
          </a:xfrm>
          <a:prstGeom prst="wedgeRoundRectCallout">
            <a:avLst>
              <a:gd name="adj1" fmla="val -38996"/>
              <a:gd name="adj2" fmla="val 127839"/>
              <a:gd name="adj3" fmla="val 16667"/>
            </a:avLst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Impact on children &amp; young people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F721BD0-5925-4141-99CC-D597A511B5D6}"/>
              </a:ext>
            </a:extLst>
          </p:cNvPr>
          <p:cNvSpPr/>
          <p:nvPr/>
        </p:nvSpPr>
        <p:spPr>
          <a:xfrm>
            <a:off x="2161769" y="5085249"/>
            <a:ext cx="7927184" cy="39822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accent2">
                    <a:lumMod val="75000"/>
                  </a:schemeClr>
                </a:solidFill>
                <a:latin typeface="Aptos Black" panose="020B0004020202020204" pitchFamily="34" charset="0"/>
              </a:rPr>
              <a:t>Access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57E1EBE-768C-46DA-837D-452FDAAC21E6}"/>
              </a:ext>
            </a:extLst>
          </p:cNvPr>
          <p:cNvSpPr/>
          <p:nvPr/>
        </p:nvSpPr>
        <p:spPr>
          <a:xfrm>
            <a:off x="1954259" y="5597146"/>
            <a:ext cx="8492818" cy="42799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accent2">
                    <a:lumMod val="75000"/>
                  </a:schemeClr>
                </a:solidFill>
                <a:latin typeface="Aptos Black" panose="020B0004020202020204" pitchFamily="34" charset="0"/>
              </a:rPr>
              <a:t>Connections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767506C-67BA-4786-A660-8BDC4A636BDD}"/>
              </a:ext>
            </a:extLst>
          </p:cNvPr>
          <p:cNvSpPr/>
          <p:nvPr/>
        </p:nvSpPr>
        <p:spPr>
          <a:xfrm>
            <a:off x="1593520" y="6121892"/>
            <a:ext cx="9214296" cy="49807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accent2">
                    <a:lumMod val="75000"/>
                  </a:schemeClr>
                </a:solidFill>
                <a:latin typeface="Aptos Black" panose="020B0004020202020204" pitchFamily="34" charset="0"/>
              </a:rPr>
              <a:t>Relations</a:t>
            </a:r>
          </a:p>
        </p:txBody>
      </p:sp>
    </p:spTree>
    <p:extLst>
      <p:ext uri="{BB962C8B-B14F-4D97-AF65-F5344CB8AC3E}">
        <p14:creationId xmlns:p14="http://schemas.microsoft.com/office/powerpoint/2010/main" val="3041511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D78240-17DC-4E36-9897-4897DA0D21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6477" y="35543"/>
            <a:ext cx="11798710" cy="682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729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10641" y="5355773"/>
            <a:ext cx="518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Produced by:</a:t>
            </a:r>
          </a:p>
          <a:p>
            <a:r>
              <a:rPr lang="en-GB" b="1" dirty="0">
                <a:solidFill>
                  <a:schemeClr val="bg1"/>
                </a:solidFill>
              </a:rPr>
              <a:t>Julia Bramble  - Early Help Service Manager</a:t>
            </a:r>
          </a:p>
          <a:p>
            <a:r>
              <a:rPr lang="en-GB" b="1" dirty="0">
                <a:solidFill>
                  <a:schemeClr val="bg1"/>
                </a:solidFill>
              </a:rPr>
              <a:t>Veronica (Ronnie) Fairley  - Supporting Families Lead</a:t>
            </a:r>
          </a:p>
          <a:p>
            <a:r>
              <a:rPr lang="en-GB" b="1" dirty="0">
                <a:solidFill>
                  <a:schemeClr val="bg1"/>
                </a:solidFill>
              </a:rPr>
              <a:t>Paul Martin – Reducing Parental Conflict Lead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521E940-228C-4BD3-860C-D757DFFAE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3168073" cy="8487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CA1E4C7-1C6B-45B5-90AC-3D09F688C2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20" y="848784"/>
            <a:ext cx="12184380" cy="601218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C37B31E-064A-4072-8A5E-6B028AA24500}"/>
              </a:ext>
            </a:extLst>
          </p:cNvPr>
          <p:cNvSpPr txBox="1"/>
          <p:nvPr/>
        </p:nvSpPr>
        <p:spPr>
          <a:xfrm>
            <a:off x="3168074" y="193560"/>
            <a:ext cx="70083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latin typeface="Aptos Black" panose="020B0004020202020204" pitchFamily="34" charset="0"/>
              </a:rPr>
              <a:t> Solihull Approach Multi Users Licence Courses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385BE7F-3745-4F6C-AEBE-600B4B713C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620" y="848784"/>
            <a:ext cx="12184380" cy="601218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377F6A3-B03B-49BC-AB8A-AC17650CF6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93041" y="129117"/>
            <a:ext cx="1247775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956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AD694D-C5B7-2A40-AF32-27E23E1B21A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CF84A425-9DD3-7345-B011-4A598DA2D9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7618" y="381754"/>
            <a:ext cx="9891834" cy="456022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GB" sz="3200" b="1" spc="-5" dirty="0">
                <a:solidFill>
                  <a:srgbClr val="68799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OnePlusOne – Digital Resources</a:t>
            </a:r>
            <a:endParaRPr sz="3200" spc="-5" dirty="0">
              <a:solidFill>
                <a:srgbClr val="68799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3F4110-E816-4A75-80F8-4DB49F7F11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643" y="2320915"/>
            <a:ext cx="5835780" cy="3375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C3FE36-2125-4428-9681-6A0C0246EF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7617" y="3839656"/>
            <a:ext cx="4380699" cy="25906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00C058-79AC-4D7A-8F2B-485D7EEFA2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6168" y="1343467"/>
            <a:ext cx="4311209" cy="233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475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AD694D-C5B7-2A40-AF32-27E23E1B21A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95909" cy="6858000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CF84A425-9DD3-7345-B011-4A598DA2D9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4151" y="244683"/>
            <a:ext cx="9891834" cy="788421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GB" sz="3200" b="1" spc="-5" dirty="0">
                <a:solidFill>
                  <a:srgbClr val="68799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What are the OnePlusOne resources?</a:t>
            </a:r>
            <a:br>
              <a:rPr lang="en-GB" sz="3200" b="1" spc="-5" dirty="0">
                <a:solidFill>
                  <a:srgbClr val="687992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GB" sz="2400" b="1" spc="-5" dirty="0">
                <a:solidFill>
                  <a:srgbClr val="68799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Three separate digital resources</a:t>
            </a:r>
            <a:endParaRPr sz="2400" spc="-5" dirty="0">
              <a:solidFill>
                <a:srgbClr val="687992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9393" y="1219530"/>
            <a:ext cx="3517697" cy="55234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077" y="1401410"/>
            <a:ext cx="3682312" cy="50804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6061" y="1219530"/>
            <a:ext cx="3779848" cy="544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544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AD694D-C5B7-2A40-AF32-27E23E1B21A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CF84A425-9DD3-7345-B011-4A598DA2D9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7618" y="381754"/>
            <a:ext cx="9891834" cy="456022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GB" sz="3200" b="1" spc="-5" dirty="0">
                <a:solidFill>
                  <a:srgbClr val="68799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Programmes2Change - UP2U Family Practice model</a:t>
            </a:r>
            <a:endParaRPr sz="3200" spc="-5" dirty="0">
              <a:solidFill>
                <a:srgbClr val="687992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81254D-2A75-418C-BD25-1EEA217665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595" y="1759826"/>
            <a:ext cx="11924810" cy="417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201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AD694D-C5B7-2A40-AF32-27E23E1B21A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57318"/>
            <a:ext cx="12192000" cy="6858000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CF84A425-9DD3-7345-B011-4A598DA2D9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7618" y="381754"/>
            <a:ext cx="8608223" cy="456022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GB" sz="3200" b="1" spc="-5" dirty="0">
                <a:solidFill>
                  <a:srgbClr val="68799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UP2U Family Practice  - 25 x sessions:-</a:t>
            </a:r>
            <a:endParaRPr sz="3200" spc="-5" dirty="0">
              <a:solidFill>
                <a:srgbClr val="687992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F3DD8B-F294-4370-9E6D-F85EF2FB9D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732" y="1219531"/>
            <a:ext cx="10645605" cy="562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814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FAB746B-1506-470A-97E7-56BAB4ABEC91}"/>
              </a:ext>
            </a:extLst>
          </p:cNvPr>
          <p:cNvSpPr txBox="1"/>
          <p:nvPr/>
        </p:nvSpPr>
        <p:spPr>
          <a:xfrm>
            <a:off x="796410" y="2121870"/>
            <a:ext cx="11002297" cy="44399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2000" b="1" dirty="0">
                <a:solidFill>
                  <a:srgbClr val="C459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Aims of the training: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000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Understand the impact of Developmental Trauma, Blocked Trust, associated conditions, and complex behaviours and increase Knowledge of neurobiological changes in the developing brain of young people.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000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 able to use and model Therapeutic Parenting and PACE </a:t>
            </a:r>
            <a:r>
              <a:rPr lang="en-US" sz="2000" u="sng" kern="12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</a:t>
            </a:r>
            <a:r>
              <a:rPr lang="en-GB" sz="2000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more info click </a:t>
            </a:r>
            <a:r>
              <a:rPr lang="en-GB" sz="2000" u="sng" kern="12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2"/>
              </a:rPr>
              <a:t>here</a:t>
            </a:r>
            <a:r>
              <a:rPr lang="en-US" sz="2000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), including the Neurosequential Model (</a:t>
            </a:r>
            <a:r>
              <a:rPr lang="en-GB" sz="2000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more info click </a:t>
            </a:r>
            <a:r>
              <a:rPr lang="en-GB" sz="2000" u="sng" kern="12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3"/>
              </a:rPr>
              <a:t>here</a:t>
            </a:r>
            <a:r>
              <a:rPr lang="en-GB" sz="2000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) </a:t>
            </a:r>
            <a:r>
              <a:rPr lang="en-US" sz="2000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when supporting families with complex trauma in order to reduce family conflict.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000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Use knowledge of adolescent brain development to understand the behaviour and nurture the emotional wellbeing of teenagers. 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000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Understand the impact of trauma on parents, carers and ourselves including Secondary Trauma, Blocked Care and Compassion Fatigue.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000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Use practical diet and lifestyle strategies to support self-care, brain health and wellbeing.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266C868-F0D9-424F-BFD8-835078C87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3639" y="-58010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2049" name="Picture 9">
            <a:extLst>
              <a:ext uri="{FF2B5EF4-FFF2-40B4-BE49-F238E27FC236}">
                <a16:creationId xmlns:a16="http://schemas.microsoft.com/office/drawing/2014/main" id="{08910589-DDFF-4728-8E1D-015E2827E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721" y="325461"/>
            <a:ext cx="6780213" cy="641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0FA0389F-47DF-4051-9D71-7757F5292A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3391" y="834549"/>
            <a:ext cx="886531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Four-day Practitioner training facilitated by</a:t>
            </a:r>
            <a:endParaRPr kumimoji="0" lang="en-GB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Therapeutic Parenting Practitioner, Coach and Trainer Helen Fearn and Dr Ben Webb</a:t>
            </a:r>
            <a:endParaRPr kumimoji="0" lang="en-GB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0E9B1332-8D60-4D12-A515-4D91777191E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717287" y="201445"/>
            <a:ext cx="4754670" cy="457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rtlCol="0" anchor="t" anchorCtr="0">
            <a:noAutofit/>
          </a:bodyPr>
          <a:lstStyle/>
          <a:p>
            <a:pPr algn="ctr" fontAlgn="base">
              <a:lnSpc>
                <a:spcPct val="106000"/>
              </a:lnSpc>
              <a:spcAft>
                <a:spcPts val="800"/>
              </a:spcAft>
            </a:pPr>
            <a:r>
              <a:rPr lang="en-GB" sz="3600" kern="1200" spc="-60" dirty="0">
                <a:solidFill>
                  <a:srgbClr val="76717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Therapeutic Parenting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EB822B-D5F4-467A-A13E-D95F312500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410" y="151478"/>
            <a:ext cx="2128023" cy="173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6373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415</Words>
  <Application>Microsoft Office PowerPoint</Application>
  <PresentationFormat>Widescreen</PresentationFormat>
  <Paragraphs>74</Paragraphs>
  <Slides>17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Aptos Black</vt:lpstr>
      <vt:lpstr>Arial</vt:lpstr>
      <vt:lpstr>Calibri</vt:lpstr>
      <vt:lpstr>Calibri Light</vt:lpstr>
      <vt:lpstr>Roboto</vt:lpstr>
      <vt:lpstr>Symbol</vt:lpstr>
      <vt:lpstr>Office Theme</vt:lpstr>
      <vt:lpstr>1_Office Theme</vt:lpstr>
      <vt:lpstr>Pathways to trauma specific care – local context</vt:lpstr>
      <vt:lpstr>PowerPoint Presentation</vt:lpstr>
      <vt:lpstr>PowerPoint Presentation</vt:lpstr>
      <vt:lpstr>PowerPoint Presentation</vt:lpstr>
      <vt:lpstr>OnePlusOne – Digital Resources</vt:lpstr>
      <vt:lpstr>What are the OnePlusOne resources? Three separate digital resources</vt:lpstr>
      <vt:lpstr>Programmes2Change - UP2U Family Practice model</vt:lpstr>
      <vt:lpstr>UP2U Family Practice  - 25 x sessions:-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Some key documents</vt:lpstr>
    </vt:vector>
  </TitlesOfParts>
  <Company>Nottingham City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Martin</dc:creator>
  <cp:lastModifiedBy>ELLIS, Hayley (NOTTINGHAM CITYCARE PARTNERSHIP)</cp:lastModifiedBy>
  <cp:revision>11</cp:revision>
  <dcterms:created xsi:type="dcterms:W3CDTF">2024-03-11T08:58:18Z</dcterms:created>
  <dcterms:modified xsi:type="dcterms:W3CDTF">2024-03-12T08:49:22Z</dcterms:modified>
</cp:coreProperties>
</file>